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8"/>
  </p:notesMasterIdLst>
  <p:sldIdLst>
    <p:sldId id="256" r:id="rId2"/>
    <p:sldId id="257" r:id="rId3"/>
    <p:sldId id="258" r:id="rId4"/>
    <p:sldId id="262" r:id="rId5"/>
    <p:sldId id="263" r:id="rId6"/>
    <p:sldId id="261" r:id="rId7"/>
    <p:sldId id="281" r:id="rId8"/>
    <p:sldId id="264" r:id="rId9"/>
    <p:sldId id="265" r:id="rId10"/>
    <p:sldId id="260" r:id="rId11"/>
    <p:sldId id="266" r:id="rId12"/>
    <p:sldId id="259" r:id="rId13"/>
    <p:sldId id="273" r:id="rId14"/>
    <p:sldId id="274" r:id="rId15"/>
    <p:sldId id="275" r:id="rId16"/>
    <p:sldId id="276" r:id="rId17"/>
    <p:sldId id="277" r:id="rId18"/>
    <p:sldId id="278" r:id="rId19"/>
    <p:sldId id="267" r:id="rId20"/>
    <p:sldId id="268" r:id="rId21"/>
    <p:sldId id="269" r:id="rId22"/>
    <p:sldId id="270" r:id="rId23"/>
    <p:sldId id="271" r:id="rId24"/>
    <p:sldId id="272" r:id="rId25"/>
    <p:sldId id="279" r:id="rId26"/>
    <p:sldId id="280" r:id="rId2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91" d="100"/>
          <a:sy n="91" d="100"/>
        </p:scale>
        <p:origin x="-96" y="-522"/>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B658CEA-8B8B-4EE8-AF20-EFE1D065B4C3}" type="datetimeFigureOut">
              <a:rPr lang="en-GB" smtClean="0"/>
              <a:t>20/11/2012</a:t>
            </a:fld>
            <a:endParaRPr lang="en-GB"/>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4EA5E77-C5E6-4B42-BA89-42386ADC5AB3}" type="slidenum">
              <a:rPr lang="en-GB" smtClean="0"/>
              <a:t>‹#›</a:t>
            </a:fld>
            <a:endParaRPr lang="en-GB"/>
          </a:p>
        </p:txBody>
      </p:sp>
    </p:spTree>
    <p:extLst>
      <p:ext uri="{BB962C8B-B14F-4D97-AF65-F5344CB8AC3E}">
        <p14:creationId xmlns:p14="http://schemas.microsoft.com/office/powerpoint/2010/main" val="161238515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7"/>
          <p:cNvSpPr>
            <a:spLocks noGrp="1" noChangeArrowheads="1"/>
          </p:cNvSpPr>
          <p:nvPr>
            <p:ph type="sldNum" sz="quarter" idx="5"/>
          </p:nvPr>
        </p:nvSpPr>
        <p:spPr>
          <a:noFill/>
        </p:spPr>
        <p:txBody>
          <a:bodyPr/>
          <a:lstStyle/>
          <a:p>
            <a:fld id="{1FD7D72E-4FC1-4974-AA20-5569205B4934}" type="slidenum">
              <a:rPr lang="en-US"/>
              <a:pPr/>
              <a:t>19</a:t>
            </a:fld>
            <a:endParaRPr lang="en-US"/>
          </a:p>
        </p:txBody>
      </p:sp>
      <p:sp>
        <p:nvSpPr>
          <p:cNvPr id="11267" name="Rectangle 2"/>
          <p:cNvSpPr>
            <a:spLocks noGrp="1" noRot="1" noChangeAspect="1" noChangeArrowheads="1" noTextEdit="1"/>
          </p:cNvSpPr>
          <p:nvPr>
            <p:ph type="sldImg"/>
          </p:nvPr>
        </p:nvSpPr>
        <p:spPr>
          <a:ln/>
        </p:spPr>
      </p:sp>
      <p:sp>
        <p:nvSpPr>
          <p:cNvPr id="11268"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7"/>
          <p:cNvSpPr>
            <a:spLocks noGrp="1" noChangeArrowheads="1"/>
          </p:cNvSpPr>
          <p:nvPr>
            <p:ph type="sldNum" sz="quarter" idx="5"/>
          </p:nvPr>
        </p:nvSpPr>
        <p:spPr>
          <a:noFill/>
        </p:spPr>
        <p:txBody>
          <a:bodyPr/>
          <a:lstStyle/>
          <a:p>
            <a:fld id="{1FD7D72E-4FC1-4974-AA20-5569205B4934}" type="slidenum">
              <a:rPr lang="en-US"/>
              <a:pPr/>
              <a:t>20</a:t>
            </a:fld>
            <a:endParaRPr lang="en-US"/>
          </a:p>
        </p:txBody>
      </p:sp>
      <p:sp>
        <p:nvSpPr>
          <p:cNvPr id="11267" name="Rectangle 2"/>
          <p:cNvSpPr>
            <a:spLocks noGrp="1" noRot="1" noChangeAspect="1" noChangeArrowheads="1" noTextEdit="1"/>
          </p:cNvSpPr>
          <p:nvPr>
            <p:ph type="sldImg"/>
          </p:nvPr>
        </p:nvSpPr>
        <p:spPr>
          <a:ln/>
        </p:spPr>
      </p:sp>
      <p:sp>
        <p:nvSpPr>
          <p:cNvPr id="11268"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7"/>
          <p:cNvSpPr>
            <a:spLocks noGrp="1" noChangeArrowheads="1"/>
          </p:cNvSpPr>
          <p:nvPr>
            <p:ph type="sldNum" sz="quarter" idx="5"/>
          </p:nvPr>
        </p:nvSpPr>
        <p:spPr>
          <a:noFill/>
        </p:spPr>
        <p:txBody>
          <a:bodyPr/>
          <a:lstStyle/>
          <a:p>
            <a:fld id="{1FD7D72E-4FC1-4974-AA20-5569205B4934}" type="slidenum">
              <a:rPr lang="en-US"/>
              <a:pPr/>
              <a:t>21</a:t>
            </a:fld>
            <a:endParaRPr lang="en-US"/>
          </a:p>
        </p:txBody>
      </p:sp>
      <p:sp>
        <p:nvSpPr>
          <p:cNvPr id="11267" name="Rectangle 2"/>
          <p:cNvSpPr>
            <a:spLocks noGrp="1" noRot="1" noChangeAspect="1" noChangeArrowheads="1" noTextEdit="1"/>
          </p:cNvSpPr>
          <p:nvPr>
            <p:ph type="sldImg"/>
          </p:nvPr>
        </p:nvSpPr>
        <p:spPr>
          <a:ln/>
        </p:spPr>
      </p:sp>
      <p:sp>
        <p:nvSpPr>
          <p:cNvPr id="11268"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7"/>
          <p:cNvSpPr>
            <a:spLocks noGrp="1" noChangeArrowheads="1"/>
          </p:cNvSpPr>
          <p:nvPr>
            <p:ph type="sldNum" sz="quarter" idx="5"/>
          </p:nvPr>
        </p:nvSpPr>
        <p:spPr>
          <a:noFill/>
        </p:spPr>
        <p:txBody>
          <a:bodyPr/>
          <a:lstStyle/>
          <a:p>
            <a:fld id="{1FD7D72E-4FC1-4974-AA20-5569205B4934}" type="slidenum">
              <a:rPr lang="en-US"/>
              <a:pPr/>
              <a:t>22</a:t>
            </a:fld>
            <a:endParaRPr lang="en-US"/>
          </a:p>
        </p:txBody>
      </p:sp>
      <p:sp>
        <p:nvSpPr>
          <p:cNvPr id="11267" name="Rectangle 2"/>
          <p:cNvSpPr>
            <a:spLocks noGrp="1" noRot="1" noChangeAspect="1" noChangeArrowheads="1" noTextEdit="1"/>
          </p:cNvSpPr>
          <p:nvPr>
            <p:ph type="sldImg"/>
          </p:nvPr>
        </p:nvSpPr>
        <p:spPr>
          <a:ln/>
        </p:spPr>
      </p:sp>
      <p:sp>
        <p:nvSpPr>
          <p:cNvPr id="11268"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7"/>
          <p:cNvSpPr>
            <a:spLocks noGrp="1" noChangeArrowheads="1"/>
          </p:cNvSpPr>
          <p:nvPr>
            <p:ph type="sldNum" sz="quarter" idx="5"/>
          </p:nvPr>
        </p:nvSpPr>
        <p:spPr>
          <a:noFill/>
        </p:spPr>
        <p:txBody>
          <a:bodyPr/>
          <a:lstStyle/>
          <a:p>
            <a:fld id="{1FD7D72E-4FC1-4974-AA20-5569205B4934}" type="slidenum">
              <a:rPr lang="en-US"/>
              <a:pPr/>
              <a:t>23</a:t>
            </a:fld>
            <a:endParaRPr lang="en-US"/>
          </a:p>
        </p:txBody>
      </p:sp>
      <p:sp>
        <p:nvSpPr>
          <p:cNvPr id="11267" name="Rectangle 2"/>
          <p:cNvSpPr>
            <a:spLocks noGrp="1" noRot="1" noChangeAspect="1" noChangeArrowheads="1" noTextEdit="1"/>
          </p:cNvSpPr>
          <p:nvPr>
            <p:ph type="sldImg"/>
          </p:nvPr>
        </p:nvSpPr>
        <p:spPr>
          <a:ln/>
        </p:spPr>
      </p:sp>
      <p:sp>
        <p:nvSpPr>
          <p:cNvPr id="11268"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7"/>
          <p:cNvSpPr>
            <a:spLocks noGrp="1" noChangeArrowheads="1"/>
          </p:cNvSpPr>
          <p:nvPr>
            <p:ph type="sldNum" sz="quarter" idx="5"/>
          </p:nvPr>
        </p:nvSpPr>
        <p:spPr>
          <a:noFill/>
        </p:spPr>
        <p:txBody>
          <a:bodyPr/>
          <a:lstStyle/>
          <a:p>
            <a:fld id="{1FD7D72E-4FC1-4974-AA20-5569205B4934}" type="slidenum">
              <a:rPr lang="en-US"/>
              <a:pPr/>
              <a:t>24</a:t>
            </a:fld>
            <a:endParaRPr lang="en-US"/>
          </a:p>
        </p:txBody>
      </p:sp>
      <p:sp>
        <p:nvSpPr>
          <p:cNvPr id="11267" name="Rectangle 2"/>
          <p:cNvSpPr>
            <a:spLocks noGrp="1" noRot="1" noChangeAspect="1" noChangeArrowheads="1" noTextEdit="1"/>
          </p:cNvSpPr>
          <p:nvPr>
            <p:ph type="sldImg"/>
          </p:nvPr>
        </p:nvSpPr>
        <p:spPr>
          <a:ln/>
        </p:spPr>
      </p:sp>
      <p:sp>
        <p:nvSpPr>
          <p:cNvPr id="11268"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ight Triangle 6"/>
          <p:cNvSpPr/>
          <p:nvPr/>
        </p:nvSpPr>
        <p:spPr>
          <a:xfrm>
            <a:off x="0" y="2647950"/>
            <a:ext cx="3571875" cy="4210050"/>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Freeform 7"/>
          <p:cNvSpPr/>
          <p:nvPr/>
        </p:nvSpPr>
        <p:spPr>
          <a:xfrm>
            <a:off x="-2380" y="-925"/>
            <a:ext cx="9146380" cy="6858925"/>
          </a:xfrm>
          <a:custGeom>
            <a:avLst/>
            <a:gdLst>
              <a:gd name="connsiteX0" fmla="*/ 0 w 3350419"/>
              <a:gd name="connsiteY0" fmla="*/ 2081213 h 2083594"/>
              <a:gd name="connsiteX1" fmla="*/ 3031331 w 3350419"/>
              <a:gd name="connsiteY1" fmla="*/ 0 h 2083594"/>
              <a:gd name="connsiteX2" fmla="*/ 3350419 w 3350419"/>
              <a:gd name="connsiteY2" fmla="*/ 80963 h 2083594"/>
              <a:gd name="connsiteX3" fmla="*/ 3350419 w 3350419"/>
              <a:gd name="connsiteY3" fmla="*/ 2083594 h 2083594"/>
              <a:gd name="connsiteX4" fmla="*/ 0 w 3350419"/>
              <a:gd name="connsiteY4" fmla="*/ 2081213 h 2083594"/>
              <a:gd name="connsiteX0" fmla="*/ 0 w 3112294"/>
              <a:gd name="connsiteY0" fmla="*/ 2019301 h 2083594"/>
              <a:gd name="connsiteX1" fmla="*/ 2793206 w 3112294"/>
              <a:gd name="connsiteY1" fmla="*/ 0 h 2083594"/>
              <a:gd name="connsiteX2" fmla="*/ 3112294 w 3112294"/>
              <a:gd name="connsiteY2" fmla="*/ 80963 h 2083594"/>
              <a:gd name="connsiteX3" fmla="*/ 3112294 w 3112294"/>
              <a:gd name="connsiteY3" fmla="*/ 2083594 h 2083594"/>
              <a:gd name="connsiteX4" fmla="*/ 0 w 3112294"/>
              <a:gd name="connsiteY4" fmla="*/ 2019301 h 2083594"/>
              <a:gd name="connsiteX0" fmla="*/ 0 w 3345656"/>
              <a:gd name="connsiteY0" fmla="*/ 2097882 h 2097882"/>
              <a:gd name="connsiteX1" fmla="*/ 3026568 w 3345656"/>
              <a:gd name="connsiteY1" fmla="*/ 0 h 2097882"/>
              <a:gd name="connsiteX2" fmla="*/ 3345656 w 3345656"/>
              <a:gd name="connsiteY2" fmla="*/ 80963 h 2097882"/>
              <a:gd name="connsiteX3" fmla="*/ 3345656 w 3345656"/>
              <a:gd name="connsiteY3" fmla="*/ 2083594 h 2097882"/>
              <a:gd name="connsiteX4" fmla="*/ 0 w 3345656"/>
              <a:gd name="connsiteY4" fmla="*/ 2097882 h 2097882"/>
              <a:gd name="connsiteX0" fmla="*/ 0 w 2800350"/>
              <a:gd name="connsiteY0" fmla="*/ 1935957 h 2083594"/>
              <a:gd name="connsiteX1" fmla="*/ 2481262 w 2800350"/>
              <a:gd name="connsiteY1" fmla="*/ 0 h 2083594"/>
              <a:gd name="connsiteX2" fmla="*/ 2800350 w 2800350"/>
              <a:gd name="connsiteY2" fmla="*/ 80963 h 2083594"/>
              <a:gd name="connsiteX3" fmla="*/ 2800350 w 2800350"/>
              <a:gd name="connsiteY3" fmla="*/ 2083594 h 2083594"/>
              <a:gd name="connsiteX4" fmla="*/ 0 w 2800350"/>
              <a:gd name="connsiteY4" fmla="*/ 1935957 h 2083594"/>
              <a:gd name="connsiteX0" fmla="*/ 0 w 3352800"/>
              <a:gd name="connsiteY0" fmla="*/ 2083594 h 2083594"/>
              <a:gd name="connsiteX1" fmla="*/ 3033712 w 3352800"/>
              <a:gd name="connsiteY1" fmla="*/ 0 h 2083594"/>
              <a:gd name="connsiteX2" fmla="*/ 3352800 w 3352800"/>
              <a:gd name="connsiteY2" fmla="*/ 80963 h 2083594"/>
              <a:gd name="connsiteX3" fmla="*/ 3352800 w 3352800"/>
              <a:gd name="connsiteY3" fmla="*/ 2083594 h 2083594"/>
              <a:gd name="connsiteX4" fmla="*/ 0 w 3352800"/>
              <a:gd name="connsiteY4" fmla="*/ 2083594 h 2083594"/>
              <a:gd name="connsiteX0" fmla="*/ 0 w 3352800"/>
              <a:gd name="connsiteY0" fmla="*/ 2002631 h 2002631"/>
              <a:gd name="connsiteX1" fmla="*/ 3033712 w 3352800"/>
              <a:gd name="connsiteY1" fmla="*/ 157162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988469 w 3352800"/>
              <a:gd name="connsiteY1" fmla="*/ 59530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33966 w 3352800"/>
              <a:gd name="connsiteY1" fmla="*/ 425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45314 w 3352800"/>
              <a:gd name="connsiteY1" fmla="*/ 12246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34839 w 3352800"/>
              <a:gd name="connsiteY1" fmla="*/ 425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75865 w 3352800"/>
              <a:gd name="connsiteY1" fmla="*/ 81782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901 h 2002901"/>
              <a:gd name="connsiteX1" fmla="*/ 2836585 w 3352800"/>
              <a:gd name="connsiteY1" fmla="*/ 0 h 2002901"/>
              <a:gd name="connsiteX2" fmla="*/ 3352800 w 3352800"/>
              <a:gd name="connsiteY2" fmla="*/ 270 h 2002901"/>
              <a:gd name="connsiteX3" fmla="*/ 3352800 w 3352800"/>
              <a:gd name="connsiteY3" fmla="*/ 2002901 h 2002901"/>
              <a:gd name="connsiteX4" fmla="*/ 0 w 3352800"/>
              <a:gd name="connsiteY4" fmla="*/ 2002901 h 20029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52800" h="2002901">
                <a:moveTo>
                  <a:pt x="0" y="2002901"/>
                </a:moveTo>
                <a:lnTo>
                  <a:pt x="2836585" y="0"/>
                </a:lnTo>
                <a:lnTo>
                  <a:pt x="3352800" y="270"/>
                </a:lnTo>
                <a:lnTo>
                  <a:pt x="3352800" y="2002901"/>
                </a:lnTo>
                <a:lnTo>
                  <a:pt x="0" y="2002901"/>
                </a:lnTo>
                <a:close/>
              </a:path>
            </a:pathLst>
          </a:cu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p:nvPr>
        </p:nvSpPr>
        <p:spPr>
          <a:xfrm rot="19140000">
            <a:off x="817112" y="1730403"/>
            <a:ext cx="5648623" cy="1204306"/>
          </a:xfrm>
        </p:spPr>
        <p:txBody>
          <a:bodyPr bIns="9144" anchor="b"/>
          <a:lstStyle>
            <a:lvl1pPr>
              <a:defRPr sz="3200"/>
            </a:lvl1pPr>
          </a:lstStyle>
          <a:p>
            <a:r>
              <a:rPr lang="en-US" smtClean="0"/>
              <a:t>Click to edit Master title style</a:t>
            </a:r>
            <a:endParaRPr lang="en-US" dirty="0"/>
          </a:p>
        </p:txBody>
      </p:sp>
      <p:sp>
        <p:nvSpPr>
          <p:cNvPr id="3" name="Subtitle 2"/>
          <p:cNvSpPr>
            <a:spLocks noGrp="1"/>
          </p:cNvSpPr>
          <p:nvPr>
            <p:ph type="subTitle" idx="1"/>
          </p:nvPr>
        </p:nvSpPr>
        <p:spPr>
          <a:xfrm rot="19140000">
            <a:off x="1212277" y="2470925"/>
            <a:ext cx="6511131" cy="329259"/>
          </a:xfrm>
        </p:spPr>
        <p:txBody>
          <a:bodyPr tIns="9144">
            <a:normAutofit/>
          </a:bodyPr>
          <a:lstStyle>
            <a:lvl1pPr marL="0" indent="0" algn="l">
              <a:buNone/>
              <a:defRPr kumimoji="0" lang="en-US" sz="1400" b="0" i="0" u="none" strike="noStrike" kern="1200" cap="all" spc="400" normalizeH="0" baseline="0" noProof="0" dirty="0" smtClean="0">
                <a:ln>
                  <a:noFill/>
                </a:ln>
                <a:solidFill>
                  <a:schemeClr val="tx1"/>
                </a:solidFill>
                <a:effectLst/>
                <a:uLnTx/>
                <a:uFillTx/>
                <a:latin typeface="+mn-lt"/>
                <a:ea typeface="+mj-ea"/>
                <a:cs typeface="Tunga" pitchFamily="2"/>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marL="0" marR="0" lvl="0" indent="0" algn="l" defTabSz="914400" rtl="0" eaLnBrk="1" fontAlgn="auto" latinLnBrk="0" hangingPunct="1">
              <a:lnSpc>
                <a:spcPct val="100000"/>
              </a:lnSpc>
              <a:spcBef>
                <a:spcPts val="0"/>
              </a:spcBef>
              <a:spcAft>
                <a:spcPts val="0"/>
              </a:spcAft>
              <a:buClr>
                <a:schemeClr val="accent1"/>
              </a:buClr>
              <a:buSzPct val="100000"/>
              <a:buFont typeface="Arial" pitchFamily="34" charset="0"/>
              <a:buNone/>
              <a:tabLst/>
              <a:defRPr/>
            </a:pPr>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1D8BD707-D9CF-40AE-B4C6-C98DA3205C09}" type="datetimeFigureOut">
              <a:rPr lang="en-US" smtClean="0"/>
              <a:pPr/>
              <a:t>11/20/2012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11/20/2012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9"/>
            <a:ext cx="2057400" cy="4678362"/>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457200" y="274639"/>
            <a:ext cx="6019800" cy="467836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11/20/2012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1D8BD707-D9CF-40AE-B4C6-C98DA3205C09}" type="datetimeFigureOut">
              <a:rPr lang="en-US" smtClean="0"/>
              <a:pPr/>
              <a:t>11/20/2012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8" name="Freeform 7"/>
          <p:cNvSpPr/>
          <p:nvPr/>
        </p:nvSpPr>
        <p:spPr>
          <a:xfrm>
            <a:off x="-2380" y="-925"/>
            <a:ext cx="9146380" cy="6858925"/>
          </a:xfrm>
          <a:custGeom>
            <a:avLst/>
            <a:gdLst>
              <a:gd name="connsiteX0" fmla="*/ 0 w 3350419"/>
              <a:gd name="connsiteY0" fmla="*/ 2081213 h 2083594"/>
              <a:gd name="connsiteX1" fmla="*/ 3031331 w 3350419"/>
              <a:gd name="connsiteY1" fmla="*/ 0 h 2083594"/>
              <a:gd name="connsiteX2" fmla="*/ 3350419 w 3350419"/>
              <a:gd name="connsiteY2" fmla="*/ 80963 h 2083594"/>
              <a:gd name="connsiteX3" fmla="*/ 3350419 w 3350419"/>
              <a:gd name="connsiteY3" fmla="*/ 2083594 h 2083594"/>
              <a:gd name="connsiteX4" fmla="*/ 0 w 3350419"/>
              <a:gd name="connsiteY4" fmla="*/ 2081213 h 2083594"/>
              <a:gd name="connsiteX0" fmla="*/ 0 w 3112294"/>
              <a:gd name="connsiteY0" fmla="*/ 2019301 h 2083594"/>
              <a:gd name="connsiteX1" fmla="*/ 2793206 w 3112294"/>
              <a:gd name="connsiteY1" fmla="*/ 0 h 2083594"/>
              <a:gd name="connsiteX2" fmla="*/ 3112294 w 3112294"/>
              <a:gd name="connsiteY2" fmla="*/ 80963 h 2083594"/>
              <a:gd name="connsiteX3" fmla="*/ 3112294 w 3112294"/>
              <a:gd name="connsiteY3" fmla="*/ 2083594 h 2083594"/>
              <a:gd name="connsiteX4" fmla="*/ 0 w 3112294"/>
              <a:gd name="connsiteY4" fmla="*/ 2019301 h 2083594"/>
              <a:gd name="connsiteX0" fmla="*/ 0 w 3345656"/>
              <a:gd name="connsiteY0" fmla="*/ 2097882 h 2097882"/>
              <a:gd name="connsiteX1" fmla="*/ 3026568 w 3345656"/>
              <a:gd name="connsiteY1" fmla="*/ 0 h 2097882"/>
              <a:gd name="connsiteX2" fmla="*/ 3345656 w 3345656"/>
              <a:gd name="connsiteY2" fmla="*/ 80963 h 2097882"/>
              <a:gd name="connsiteX3" fmla="*/ 3345656 w 3345656"/>
              <a:gd name="connsiteY3" fmla="*/ 2083594 h 2097882"/>
              <a:gd name="connsiteX4" fmla="*/ 0 w 3345656"/>
              <a:gd name="connsiteY4" fmla="*/ 2097882 h 2097882"/>
              <a:gd name="connsiteX0" fmla="*/ 0 w 2800350"/>
              <a:gd name="connsiteY0" fmla="*/ 1935957 h 2083594"/>
              <a:gd name="connsiteX1" fmla="*/ 2481262 w 2800350"/>
              <a:gd name="connsiteY1" fmla="*/ 0 h 2083594"/>
              <a:gd name="connsiteX2" fmla="*/ 2800350 w 2800350"/>
              <a:gd name="connsiteY2" fmla="*/ 80963 h 2083594"/>
              <a:gd name="connsiteX3" fmla="*/ 2800350 w 2800350"/>
              <a:gd name="connsiteY3" fmla="*/ 2083594 h 2083594"/>
              <a:gd name="connsiteX4" fmla="*/ 0 w 2800350"/>
              <a:gd name="connsiteY4" fmla="*/ 1935957 h 2083594"/>
              <a:gd name="connsiteX0" fmla="*/ 0 w 3352800"/>
              <a:gd name="connsiteY0" fmla="*/ 2083594 h 2083594"/>
              <a:gd name="connsiteX1" fmla="*/ 3033712 w 3352800"/>
              <a:gd name="connsiteY1" fmla="*/ 0 h 2083594"/>
              <a:gd name="connsiteX2" fmla="*/ 3352800 w 3352800"/>
              <a:gd name="connsiteY2" fmla="*/ 80963 h 2083594"/>
              <a:gd name="connsiteX3" fmla="*/ 3352800 w 3352800"/>
              <a:gd name="connsiteY3" fmla="*/ 2083594 h 2083594"/>
              <a:gd name="connsiteX4" fmla="*/ 0 w 3352800"/>
              <a:gd name="connsiteY4" fmla="*/ 2083594 h 2083594"/>
              <a:gd name="connsiteX0" fmla="*/ 0 w 3352800"/>
              <a:gd name="connsiteY0" fmla="*/ 2002631 h 2002631"/>
              <a:gd name="connsiteX1" fmla="*/ 3033712 w 3352800"/>
              <a:gd name="connsiteY1" fmla="*/ 157162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988469 w 3352800"/>
              <a:gd name="connsiteY1" fmla="*/ 59530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33966 w 3352800"/>
              <a:gd name="connsiteY1" fmla="*/ 425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45314 w 3352800"/>
              <a:gd name="connsiteY1" fmla="*/ 12246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34839 w 3352800"/>
              <a:gd name="connsiteY1" fmla="*/ 425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75865 w 3352800"/>
              <a:gd name="connsiteY1" fmla="*/ 81782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901 h 2002901"/>
              <a:gd name="connsiteX1" fmla="*/ 2836585 w 3352800"/>
              <a:gd name="connsiteY1" fmla="*/ 0 h 2002901"/>
              <a:gd name="connsiteX2" fmla="*/ 3352800 w 3352800"/>
              <a:gd name="connsiteY2" fmla="*/ 270 h 2002901"/>
              <a:gd name="connsiteX3" fmla="*/ 3352800 w 3352800"/>
              <a:gd name="connsiteY3" fmla="*/ 2002901 h 2002901"/>
              <a:gd name="connsiteX4" fmla="*/ 0 w 3352800"/>
              <a:gd name="connsiteY4" fmla="*/ 2002901 h 20029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52800" h="2002901">
                <a:moveTo>
                  <a:pt x="0" y="2002901"/>
                </a:moveTo>
                <a:lnTo>
                  <a:pt x="2836585" y="0"/>
                </a:lnTo>
                <a:lnTo>
                  <a:pt x="3352800" y="270"/>
                </a:lnTo>
                <a:lnTo>
                  <a:pt x="3352800" y="2002901"/>
                </a:lnTo>
                <a:lnTo>
                  <a:pt x="0" y="2002901"/>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ight Triangle 6"/>
          <p:cNvSpPr/>
          <p:nvPr/>
        </p:nvSpPr>
        <p:spPr>
          <a:xfrm>
            <a:off x="0" y="2647950"/>
            <a:ext cx="3571875" cy="4210050"/>
          </a:xfrm>
          <a:prstGeom prst="rtTriangle">
            <a:avLst/>
          </a:pr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rot="19140000">
            <a:off x="819399" y="1726737"/>
            <a:ext cx="5650992" cy="1207509"/>
          </a:xfrm>
        </p:spPr>
        <p:txBody>
          <a:bodyPr bIns="9144" anchor="b"/>
          <a:lstStyle>
            <a:lvl1pPr algn="l">
              <a:defRPr kumimoji="0" lang="en-US" sz="3200" b="0" i="0" u="none" strike="noStrike" kern="1200" cap="all" spc="0" normalizeH="0" baseline="0" noProof="0" dirty="0" smtClean="0">
                <a:ln>
                  <a:noFill/>
                </a:ln>
                <a:solidFill>
                  <a:schemeClr val="tx1"/>
                </a:solidFill>
                <a:effectLst/>
                <a:uLnTx/>
                <a:uFillTx/>
                <a:latin typeface="+mj-lt"/>
                <a:ea typeface="+mj-ea"/>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lang="en-US" smtClean="0"/>
              <a:t>Click to edit Master title style</a:t>
            </a:r>
            <a:endParaRPr lang="en-US" dirty="0"/>
          </a:p>
        </p:txBody>
      </p:sp>
      <p:sp>
        <p:nvSpPr>
          <p:cNvPr id="3" name="Text Placeholder 2"/>
          <p:cNvSpPr>
            <a:spLocks noGrp="1"/>
          </p:cNvSpPr>
          <p:nvPr>
            <p:ph type="body" idx="1"/>
          </p:nvPr>
        </p:nvSpPr>
        <p:spPr>
          <a:xfrm rot="19140000">
            <a:off x="1216152" y="2468304"/>
            <a:ext cx="6510528" cy="329184"/>
          </a:xfrm>
        </p:spPr>
        <p:txBody>
          <a:bodyPr anchor="t">
            <a:normAutofit/>
          </a:bodyPr>
          <a:lstStyle>
            <a:lvl1pPr marL="0" indent="0">
              <a:buNone/>
              <a:defRPr kumimoji="0" lang="en-US" sz="1400" b="0" i="0" u="none" strike="noStrike" kern="1200" cap="all" spc="400" normalizeH="0" baseline="0" noProof="0" dirty="0" smtClean="0">
                <a:ln>
                  <a:noFill/>
                </a:ln>
                <a:solidFill>
                  <a:schemeClr val="tx1"/>
                </a:solidFill>
                <a:effectLst/>
                <a:uLnTx/>
                <a:uFillTx/>
                <a:latin typeface="+mn-lt"/>
                <a:ea typeface="+mj-ea"/>
                <a:cs typeface="Tunga" pitchFamily="2"/>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marL="0" marR="0" lvl="0" indent="0" algn="l" defTabSz="914400" rtl="0" eaLnBrk="1" fontAlgn="auto" latinLnBrk="0" hangingPunct="1">
              <a:lnSpc>
                <a:spcPct val="100000"/>
              </a:lnSpc>
              <a:spcBef>
                <a:spcPts val="0"/>
              </a:spcBef>
              <a:spcAft>
                <a:spcPts val="0"/>
              </a:spcAft>
              <a:buClr>
                <a:schemeClr val="accent1"/>
              </a:buClr>
              <a:buSzPct val="100000"/>
              <a:buFont typeface="Arial" pitchFamily="34" charset="0"/>
              <a:buNone/>
              <a:tabLst/>
              <a:defRPr/>
            </a:pPr>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11/20/2012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822960" y="1097280"/>
            <a:ext cx="3200400" cy="371246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700016" y="1097280"/>
            <a:ext cx="3200400" cy="371246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1D8BD707-D9CF-40AE-B4C6-C98DA3205C09}" type="datetimeFigureOut">
              <a:rPr lang="en-US" smtClean="0"/>
              <a:pPr/>
              <a:t>11/20/2012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
        <p:nvSpPr>
          <p:cNvPr id="8" name="Title 7"/>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822960" y="1097280"/>
            <a:ext cx="3200400" cy="548640"/>
          </a:xfrm>
        </p:spPr>
        <p:txBody>
          <a:bodyPr anchor="b">
            <a:normAutofit/>
          </a:bodyPr>
          <a:lstStyle>
            <a:lvl1pPr marL="0" indent="0">
              <a:buNone/>
              <a:defRPr lang="en-US" sz="1400" b="0" kern="1200" cap="all" spc="400" baseline="0" dirty="0" smtClean="0">
                <a:solidFill>
                  <a:schemeClr val="tx1"/>
                </a:solidFill>
                <a:latin typeface="+mn-lt"/>
                <a:ea typeface="+mj-ea"/>
                <a:cs typeface="Tunga" pitchFamily="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l" defTabSz="914400" rtl="0" eaLnBrk="1" latinLnBrk="0" hangingPunct="1">
              <a:lnSpc>
                <a:spcPct val="100000"/>
              </a:lnSpc>
              <a:spcBef>
                <a:spcPts val="0"/>
              </a:spcBef>
              <a:spcAft>
                <a:spcPts val="0"/>
              </a:spcAft>
              <a:buClr>
                <a:schemeClr val="accent1"/>
              </a:buClr>
              <a:buFont typeface="Arial" pitchFamily="34" charset="0"/>
              <a:buNone/>
            </a:pPr>
            <a:r>
              <a:rPr lang="en-US" smtClean="0"/>
              <a:t>Click to edit Master text styles</a:t>
            </a:r>
          </a:p>
        </p:txBody>
      </p:sp>
      <p:sp>
        <p:nvSpPr>
          <p:cNvPr id="4" name="Content Placeholder 3"/>
          <p:cNvSpPr>
            <a:spLocks noGrp="1"/>
          </p:cNvSpPr>
          <p:nvPr>
            <p:ph sz="half" idx="2"/>
          </p:nvPr>
        </p:nvSpPr>
        <p:spPr>
          <a:xfrm>
            <a:off x="819150" y="1701848"/>
            <a:ext cx="3200400" cy="310896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700016" y="1097280"/>
            <a:ext cx="3200400" cy="548640"/>
          </a:xfrm>
        </p:spPr>
        <p:txBody>
          <a:bodyPr anchor="b">
            <a:normAutofit/>
          </a:bodyPr>
          <a:lstStyle>
            <a:lvl1pPr marL="0" indent="0">
              <a:buNone/>
              <a:defRPr lang="en-US" sz="1400" b="0" kern="1200" cap="all" spc="400" baseline="0" dirty="0" smtClean="0">
                <a:solidFill>
                  <a:schemeClr val="tx1"/>
                </a:solidFill>
                <a:latin typeface="+mn-lt"/>
                <a:ea typeface="+mj-ea"/>
                <a:cs typeface="Tunga" pitchFamily="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l" defTabSz="914400" rtl="0" eaLnBrk="1" latinLnBrk="0" hangingPunct="1">
              <a:lnSpc>
                <a:spcPct val="100000"/>
              </a:lnSpc>
              <a:spcBef>
                <a:spcPts val="0"/>
              </a:spcBef>
              <a:spcAft>
                <a:spcPts val="0"/>
              </a:spcAft>
              <a:buClr>
                <a:schemeClr val="accent1"/>
              </a:buClr>
              <a:buFont typeface="Arial" pitchFamily="34" charset="0"/>
              <a:buNone/>
            </a:pPr>
            <a:r>
              <a:rPr lang="en-US" smtClean="0"/>
              <a:t>Click to edit Master text styles</a:t>
            </a:r>
          </a:p>
        </p:txBody>
      </p:sp>
      <p:sp>
        <p:nvSpPr>
          <p:cNvPr id="6" name="Content Placeholder 5"/>
          <p:cNvSpPr>
            <a:spLocks noGrp="1"/>
          </p:cNvSpPr>
          <p:nvPr>
            <p:ph sz="quarter" idx="4"/>
          </p:nvPr>
        </p:nvSpPr>
        <p:spPr>
          <a:xfrm>
            <a:off x="4700016" y="1701848"/>
            <a:ext cx="3200400" cy="310896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1D8BD707-D9CF-40AE-B4C6-C98DA3205C09}" type="datetimeFigureOut">
              <a:rPr lang="en-US" smtClean="0"/>
              <a:pPr/>
              <a:t>11/20/2012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pPr/>
              <a:t>11/20/2012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11/20/2012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17" name="Right Triangle 16"/>
          <p:cNvSpPr/>
          <p:nvPr/>
        </p:nvSpPr>
        <p:spPr>
          <a:xfrm>
            <a:off x="0" y="2647950"/>
            <a:ext cx="3571875" cy="4210050"/>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ight Triangle 17"/>
          <p:cNvSpPr/>
          <p:nvPr/>
        </p:nvSpPr>
        <p:spPr>
          <a:xfrm rot="5400000">
            <a:off x="433389" y="-433387"/>
            <a:ext cx="6858000" cy="7724778"/>
          </a:xfrm>
          <a:prstGeom prst="rtTriangle">
            <a:avLst/>
          </a:pr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lang="en-US" sz="1800" kern="1200">
              <a:solidFill>
                <a:schemeClr val="lt1"/>
              </a:solidFill>
              <a:latin typeface="+mn-lt"/>
              <a:ea typeface="+mn-ea"/>
              <a:cs typeface="+mn-cs"/>
            </a:endParaRPr>
          </a:p>
        </p:txBody>
      </p:sp>
      <p:sp>
        <p:nvSpPr>
          <p:cNvPr id="2" name="Title 1"/>
          <p:cNvSpPr>
            <a:spLocks noGrp="1"/>
          </p:cNvSpPr>
          <p:nvPr>
            <p:ph type="title"/>
          </p:nvPr>
        </p:nvSpPr>
        <p:spPr>
          <a:xfrm rot="19140000">
            <a:off x="784930" y="1576103"/>
            <a:ext cx="5212080" cy="1089427"/>
          </a:xfrm>
        </p:spPr>
        <p:txBody>
          <a:bodyPr bIns="0" anchor="b"/>
          <a:lstStyle>
            <a:lvl1pPr algn="l">
              <a:defRPr kumimoji="0" lang="en-US" sz="2800" b="0" i="0" u="none" strike="noStrike" kern="1200" cap="all" spc="0" normalizeH="0" baseline="0" noProof="0" dirty="0" smtClean="0">
                <a:ln>
                  <a:noFill/>
                </a:ln>
                <a:solidFill>
                  <a:srgbClr val="FFFFFF"/>
                </a:solidFill>
                <a:effectLst/>
                <a:uLnTx/>
                <a:uFillTx/>
                <a:latin typeface="+mj-lt"/>
                <a:ea typeface="+mj-ea"/>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lang="en-US" smtClean="0"/>
              <a:t>Click to edit Master title style</a:t>
            </a:r>
            <a:endParaRPr lang="en-US" dirty="0"/>
          </a:p>
        </p:txBody>
      </p:sp>
      <p:sp>
        <p:nvSpPr>
          <p:cNvPr id="3" name="Content Placeholder 2"/>
          <p:cNvSpPr>
            <a:spLocks noGrp="1"/>
          </p:cNvSpPr>
          <p:nvPr>
            <p:ph idx="1"/>
          </p:nvPr>
        </p:nvSpPr>
        <p:spPr>
          <a:xfrm>
            <a:off x="4749552" y="2618912"/>
            <a:ext cx="3807779" cy="3324687"/>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rot="19140000">
            <a:off x="1297954" y="2253385"/>
            <a:ext cx="5794760" cy="623314"/>
          </a:xfrm>
        </p:spPr>
        <p:txBody>
          <a:bodyPr>
            <a:normAutofit/>
          </a:bodyPr>
          <a:lstStyle>
            <a:lvl1pPr marL="0" indent="0">
              <a:buNone/>
              <a:defRPr lang="en-US" sz="1400" b="1" kern="1200" dirty="0" smtClean="0">
                <a:solidFill>
                  <a:srgbClr val="FFFFFF"/>
                </a:solidFill>
                <a:latin typeface="+mn-lt"/>
                <a:ea typeface="+mn-ea"/>
                <a:cs typeface="+mn-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algn="l" defTabSz="914400" rtl="0" eaLnBrk="1" fontAlgn="auto" latinLnBrk="0" hangingPunct="1">
              <a:lnSpc>
                <a:spcPct val="100000"/>
              </a:lnSpc>
              <a:spcBef>
                <a:spcPts val="300"/>
              </a:spcBef>
              <a:spcAft>
                <a:spcPts val="0"/>
              </a:spcAft>
              <a:buClr>
                <a:schemeClr val="accent1"/>
              </a:buClr>
              <a:buSzPct val="100000"/>
              <a:buFont typeface="Arial" pitchFamily="34" charset="0"/>
              <a:buNone/>
              <a:tabLst/>
              <a:defRPr/>
            </a:pPr>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11/20/2012</a:t>
            </a:fld>
            <a:endParaRPr lang="en-US"/>
          </a:p>
        </p:txBody>
      </p:sp>
      <p:sp>
        <p:nvSpPr>
          <p:cNvPr id="6" name="Footer Placeholder 5"/>
          <p:cNvSpPr>
            <a:spLocks noGrp="1"/>
          </p:cNvSpPr>
          <p:nvPr>
            <p:ph type="ftr" sz="quarter" idx="11"/>
          </p:nvPr>
        </p:nvSpPr>
        <p:spPr/>
        <p:txBody>
          <a:bodyPr/>
          <a:lstStyle>
            <a:lvl1pPr>
              <a:defRPr>
                <a:solidFill>
                  <a:schemeClr val="tx2"/>
                </a:solidFill>
              </a:defRPr>
            </a:lvl1pPr>
          </a:lstStyle>
          <a:p>
            <a:endParaRPr lang="en-US"/>
          </a:p>
        </p:txBody>
      </p:sp>
      <p:sp>
        <p:nvSpPr>
          <p:cNvPr id="7" name="Slide Number Placeholder 6"/>
          <p:cNvSpPr>
            <a:spLocks noGrp="1"/>
          </p:cNvSpPr>
          <p:nvPr>
            <p:ph type="sldNum" sz="quarter" idx="12"/>
          </p:nvPr>
        </p:nvSpPr>
        <p:spPr>
          <a:ln>
            <a:solidFill>
              <a:schemeClr val="tx2"/>
            </a:solidFill>
          </a:ln>
        </p:spPr>
        <p:txBody>
          <a:bodyPr/>
          <a:lstStyle>
            <a:lvl1pPr>
              <a:defRPr>
                <a:solidFill>
                  <a:schemeClr val="tx2"/>
                </a:solidFill>
              </a:defRPr>
            </a:lvl1p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11" name="Picture Placeholder 10"/>
          <p:cNvSpPr>
            <a:spLocks noGrp="1"/>
          </p:cNvSpPr>
          <p:nvPr>
            <p:ph type="pic" sz="quarter" idx="14"/>
          </p:nvPr>
        </p:nvSpPr>
        <p:spPr>
          <a:xfrm>
            <a:off x="2028825" y="0"/>
            <a:ext cx="7115175" cy="6858000"/>
          </a:xfrm>
          <a:custGeom>
            <a:avLst/>
            <a:gdLst>
              <a:gd name="connsiteX0" fmla="*/ 0 w 7104888"/>
              <a:gd name="connsiteY0" fmla="*/ 0 h 6858000"/>
              <a:gd name="connsiteX1" fmla="*/ 7104888 w 7104888"/>
              <a:gd name="connsiteY1" fmla="*/ 0 h 6858000"/>
              <a:gd name="connsiteX2" fmla="*/ 7104888 w 7104888"/>
              <a:gd name="connsiteY2" fmla="*/ 6858000 h 6858000"/>
              <a:gd name="connsiteX3" fmla="*/ 0 w 7104888"/>
              <a:gd name="connsiteY3" fmla="*/ 6858000 h 6858000"/>
              <a:gd name="connsiteX4" fmla="*/ 0 w 7104888"/>
              <a:gd name="connsiteY4" fmla="*/ 0 h 6858000"/>
              <a:gd name="connsiteX0" fmla="*/ 0 w 7104888"/>
              <a:gd name="connsiteY0" fmla="*/ 0 h 6858000"/>
              <a:gd name="connsiteX1" fmla="*/ 5695188 w 7104888"/>
              <a:gd name="connsiteY1" fmla="*/ 0 h 6858000"/>
              <a:gd name="connsiteX2" fmla="*/ 7104888 w 7104888"/>
              <a:gd name="connsiteY2" fmla="*/ 0 h 6858000"/>
              <a:gd name="connsiteX3" fmla="*/ 7104888 w 7104888"/>
              <a:gd name="connsiteY3" fmla="*/ 6858000 h 6858000"/>
              <a:gd name="connsiteX4" fmla="*/ 0 w 7104888"/>
              <a:gd name="connsiteY4" fmla="*/ 6858000 h 6858000"/>
              <a:gd name="connsiteX5" fmla="*/ 0 w 7104888"/>
              <a:gd name="connsiteY5" fmla="*/ 0 h 6858000"/>
              <a:gd name="connsiteX0" fmla="*/ 10287 w 7115175"/>
              <a:gd name="connsiteY0" fmla="*/ 0 h 6858000"/>
              <a:gd name="connsiteX1" fmla="*/ 5705475 w 7115175"/>
              <a:gd name="connsiteY1" fmla="*/ 0 h 6858000"/>
              <a:gd name="connsiteX2" fmla="*/ 7115175 w 7115175"/>
              <a:gd name="connsiteY2" fmla="*/ 0 h 6858000"/>
              <a:gd name="connsiteX3" fmla="*/ 7115175 w 7115175"/>
              <a:gd name="connsiteY3" fmla="*/ 6858000 h 6858000"/>
              <a:gd name="connsiteX4" fmla="*/ 10287 w 7115175"/>
              <a:gd name="connsiteY4" fmla="*/ 6858000 h 6858000"/>
              <a:gd name="connsiteX5" fmla="*/ 0 w 7115175"/>
              <a:gd name="connsiteY5" fmla="*/ 5048250 h 6858000"/>
              <a:gd name="connsiteX6" fmla="*/ 10287 w 7115175"/>
              <a:gd name="connsiteY6" fmla="*/ 0 h 6858000"/>
              <a:gd name="connsiteX0" fmla="*/ 10287 w 7115175"/>
              <a:gd name="connsiteY0" fmla="*/ 0 h 6858000"/>
              <a:gd name="connsiteX1" fmla="*/ 5705475 w 7115175"/>
              <a:gd name="connsiteY1" fmla="*/ 0 h 6858000"/>
              <a:gd name="connsiteX2" fmla="*/ 7115175 w 7115175"/>
              <a:gd name="connsiteY2" fmla="*/ 0 h 6858000"/>
              <a:gd name="connsiteX3" fmla="*/ 7115175 w 7115175"/>
              <a:gd name="connsiteY3" fmla="*/ 6858000 h 6858000"/>
              <a:gd name="connsiteX4" fmla="*/ 1533526 w 7115175"/>
              <a:gd name="connsiteY4" fmla="*/ 6848475 h 6858000"/>
              <a:gd name="connsiteX5" fmla="*/ 10287 w 7115175"/>
              <a:gd name="connsiteY5" fmla="*/ 6858000 h 6858000"/>
              <a:gd name="connsiteX6" fmla="*/ 0 w 7115175"/>
              <a:gd name="connsiteY6" fmla="*/ 5048250 h 6858000"/>
              <a:gd name="connsiteX7" fmla="*/ 10287 w 7115175"/>
              <a:gd name="connsiteY7" fmla="*/ 0 h 6858000"/>
              <a:gd name="connsiteX0" fmla="*/ 10287 w 7115175"/>
              <a:gd name="connsiteY0" fmla="*/ 0 h 6858000"/>
              <a:gd name="connsiteX1" fmla="*/ 5705475 w 7115175"/>
              <a:gd name="connsiteY1" fmla="*/ 0 h 6858000"/>
              <a:gd name="connsiteX2" fmla="*/ 7115175 w 7115175"/>
              <a:gd name="connsiteY2" fmla="*/ 0 h 6858000"/>
              <a:gd name="connsiteX3" fmla="*/ 7115175 w 7115175"/>
              <a:gd name="connsiteY3" fmla="*/ 6858000 h 6858000"/>
              <a:gd name="connsiteX4" fmla="*/ 1533526 w 7115175"/>
              <a:gd name="connsiteY4" fmla="*/ 6848475 h 6858000"/>
              <a:gd name="connsiteX5" fmla="*/ 0 w 7115175"/>
              <a:gd name="connsiteY5" fmla="*/ 5048250 h 6858000"/>
              <a:gd name="connsiteX6" fmla="*/ 10287 w 7115175"/>
              <a:gd name="connsiteY6" fmla="*/ 0 h 6858000"/>
              <a:gd name="connsiteX0" fmla="*/ 0 w 7115175"/>
              <a:gd name="connsiteY0" fmla="*/ 5048250 h 6858000"/>
              <a:gd name="connsiteX1" fmla="*/ 5705475 w 7115175"/>
              <a:gd name="connsiteY1" fmla="*/ 0 h 6858000"/>
              <a:gd name="connsiteX2" fmla="*/ 7115175 w 7115175"/>
              <a:gd name="connsiteY2" fmla="*/ 0 h 6858000"/>
              <a:gd name="connsiteX3" fmla="*/ 7115175 w 7115175"/>
              <a:gd name="connsiteY3" fmla="*/ 6858000 h 6858000"/>
              <a:gd name="connsiteX4" fmla="*/ 1533526 w 7115175"/>
              <a:gd name="connsiteY4" fmla="*/ 6848475 h 6858000"/>
              <a:gd name="connsiteX5" fmla="*/ 0 w 7115175"/>
              <a:gd name="connsiteY5" fmla="*/ 504825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115175" h="6858000">
                <a:moveTo>
                  <a:pt x="0" y="5048250"/>
                </a:moveTo>
                <a:lnTo>
                  <a:pt x="5705475" y="0"/>
                </a:lnTo>
                <a:lnTo>
                  <a:pt x="7115175" y="0"/>
                </a:lnTo>
                <a:lnTo>
                  <a:pt x="7115175" y="6858000"/>
                </a:lnTo>
                <a:lnTo>
                  <a:pt x="1533526" y="6848475"/>
                </a:lnTo>
                <a:lnTo>
                  <a:pt x="0" y="5048250"/>
                </a:lnTo>
                <a:close/>
              </a:path>
            </a:pathLst>
          </a:custGeom>
          <a:solidFill>
            <a:schemeClr val="accent3">
              <a:alpha val="80000"/>
            </a:schemeClr>
          </a:solidFill>
        </p:spPr>
        <p:txBody>
          <a:bodyPr rIns="182880" anchor="ctr"/>
          <a:lstStyle>
            <a:lvl1pPr algn="r">
              <a:defRPr/>
            </a:lvl1pPr>
          </a:lstStyle>
          <a:p>
            <a:r>
              <a:rPr lang="en-US" smtClean="0"/>
              <a:t>Click icon to add picture</a:t>
            </a:r>
            <a:endParaRPr lang="en-US" dirty="0"/>
          </a:p>
        </p:txBody>
      </p:sp>
      <p:sp>
        <p:nvSpPr>
          <p:cNvPr id="9" name="Right Triangle 8"/>
          <p:cNvSpPr/>
          <p:nvPr/>
        </p:nvSpPr>
        <p:spPr>
          <a:xfrm>
            <a:off x="0" y="2647950"/>
            <a:ext cx="3571875" cy="4210050"/>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Freeform 9"/>
          <p:cNvSpPr/>
          <p:nvPr/>
        </p:nvSpPr>
        <p:spPr>
          <a:xfrm>
            <a:off x="0" y="5048250"/>
            <a:ext cx="3571875" cy="1809750"/>
          </a:xfrm>
          <a:custGeom>
            <a:avLst/>
            <a:gdLst>
              <a:gd name="connsiteX0" fmla="*/ 0 w 3571875"/>
              <a:gd name="connsiteY0" fmla="*/ 4210050 h 4210050"/>
              <a:gd name="connsiteX1" fmla="*/ 0 w 3571875"/>
              <a:gd name="connsiteY1" fmla="*/ 0 h 4210050"/>
              <a:gd name="connsiteX2" fmla="*/ 3571875 w 3571875"/>
              <a:gd name="connsiteY2" fmla="*/ 4210050 h 4210050"/>
              <a:gd name="connsiteX3" fmla="*/ 0 w 3571875"/>
              <a:gd name="connsiteY3" fmla="*/ 4210050 h 4210050"/>
              <a:gd name="connsiteX0" fmla="*/ 0 w 3571875"/>
              <a:gd name="connsiteY0" fmla="*/ 1809750 h 1809750"/>
              <a:gd name="connsiteX1" fmla="*/ 1895475 w 3571875"/>
              <a:gd name="connsiteY1" fmla="*/ 0 h 1809750"/>
              <a:gd name="connsiteX2" fmla="*/ 3571875 w 3571875"/>
              <a:gd name="connsiteY2" fmla="*/ 1809750 h 1809750"/>
              <a:gd name="connsiteX3" fmla="*/ 0 w 3571875"/>
              <a:gd name="connsiteY3" fmla="*/ 1809750 h 1809750"/>
              <a:gd name="connsiteX0" fmla="*/ 0 w 3571875"/>
              <a:gd name="connsiteY0" fmla="*/ 1809750 h 1809750"/>
              <a:gd name="connsiteX1" fmla="*/ 2038350 w 3571875"/>
              <a:gd name="connsiteY1" fmla="*/ 0 h 1809750"/>
              <a:gd name="connsiteX2" fmla="*/ 3571875 w 3571875"/>
              <a:gd name="connsiteY2" fmla="*/ 1809750 h 1809750"/>
              <a:gd name="connsiteX3" fmla="*/ 0 w 3571875"/>
              <a:gd name="connsiteY3" fmla="*/ 1809750 h 1809750"/>
            </a:gdLst>
            <a:ahLst/>
            <a:cxnLst>
              <a:cxn ang="0">
                <a:pos x="connsiteX0" y="connsiteY0"/>
              </a:cxn>
              <a:cxn ang="0">
                <a:pos x="connsiteX1" y="connsiteY1"/>
              </a:cxn>
              <a:cxn ang="0">
                <a:pos x="connsiteX2" y="connsiteY2"/>
              </a:cxn>
              <a:cxn ang="0">
                <a:pos x="connsiteX3" y="connsiteY3"/>
              </a:cxn>
            </a:cxnLst>
            <a:rect l="l" t="t" r="r" b="b"/>
            <a:pathLst>
              <a:path w="3571875" h="1809750">
                <a:moveTo>
                  <a:pt x="0" y="1809750"/>
                </a:moveTo>
                <a:lnTo>
                  <a:pt x="2038350" y="0"/>
                </a:lnTo>
                <a:lnTo>
                  <a:pt x="3571875" y="1809750"/>
                </a:lnTo>
                <a:lnTo>
                  <a:pt x="0" y="1809750"/>
                </a:lnTo>
                <a:close/>
              </a:path>
            </a:pathLst>
          </a:cu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rot="19140000">
            <a:off x="671197" y="1717501"/>
            <a:ext cx="5486400" cy="867444"/>
          </a:xfrm>
        </p:spPr>
        <p:txBody>
          <a:bodyPr anchor="b"/>
          <a:lstStyle>
            <a:lvl1pPr algn="l">
              <a:defRPr sz="2800" b="0">
                <a:latin typeface="+mj-lt"/>
              </a:defRPr>
            </a:lvl1pPr>
          </a:lstStyle>
          <a:p>
            <a:r>
              <a:rPr lang="en-US" smtClean="0"/>
              <a:t>Click to edit Master title style</a:t>
            </a:r>
            <a:endParaRPr lang="en-US" dirty="0"/>
          </a:p>
        </p:txBody>
      </p:sp>
      <p:sp>
        <p:nvSpPr>
          <p:cNvPr id="4" name="Text Placeholder 3"/>
          <p:cNvSpPr>
            <a:spLocks noGrp="1"/>
          </p:cNvSpPr>
          <p:nvPr>
            <p:ph type="body" sz="half" idx="2"/>
          </p:nvPr>
        </p:nvSpPr>
        <p:spPr>
          <a:xfrm rot="19140000">
            <a:off x="1143479" y="2180529"/>
            <a:ext cx="6096545" cy="740664"/>
          </a:xfrm>
        </p:spPr>
        <p:txBody>
          <a:bodyPr/>
          <a:lstStyle>
            <a:lvl1pPr marL="0" indent="0">
              <a:buNone/>
              <a:defRPr sz="1400">
                <a:solidFill>
                  <a:schemeClr val="tx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11/20/2012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Freeform 6"/>
          <p:cNvSpPr/>
          <p:nvPr/>
        </p:nvSpPr>
        <p:spPr>
          <a:xfrm>
            <a:off x="-2382" y="5050633"/>
            <a:ext cx="3574257" cy="1807368"/>
          </a:xfrm>
          <a:custGeom>
            <a:avLst/>
            <a:gdLst>
              <a:gd name="connsiteX0" fmla="*/ 0 w 3571875"/>
              <a:gd name="connsiteY0" fmla="*/ 4210050 h 4210050"/>
              <a:gd name="connsiteX1" fmla="*/ 0 w 3571875"/>
              <a:gd name="connsiteY1" fmla="*/ 0 h 4210050"/>
              <a:gd name="connsiteX2" fmla="*/ 3571875 w 3571875"/>
              <a:gd name="connsiteY2" fmla="*/ 4210050 h 4210050"/>
              <a:gd name="connsiteX3" fmla="*/ 0 w 3571875"/>
              <a:gd name="connsiteY3" fmla="*/ 4210050 h 4210050"/>
              <a:gd name="connsiteX0" fmla="*/ 0 w 3571875"/>
              <a:gd name="connsiteY0" fmla="*/ 4210050 h 4210050"/>
              <a:gd name="connsiteX1" fmla="*/ 0 w 3571875"/>
              <a:gd name="connsiteY1" fmla="*/ 0 h 4210050"/>
              <a:gd name="connsiteX2" fmla="*/ 2028825 w 3571875"/>
              <a:gd name="connsiteY2" fmla="*/ 2388394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28825 w 3571875"/>
              <a:gd name="connsiteY2" fmla="*/ 2205038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28825 w 3571875"/>
              <a:gd name="connsiteY2" fmla="*/ 2393157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28825 w 3571875"/>
              <a:gd name="connsiteY2" fmla="*/ 2393157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28825 w 3571875"/>
              <a:gd name="connsiteY2" fmla="*/ 2281238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28825 w 3571875"/>
              <a:gd name="connsiteY2" fmla="*/ 2393157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28825 w 3571875"/>
              <a:gd name="connsiteY2" fmla="*/ 2393157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76450 w 3571875"/>
              <a:gd name="connsiteY2" fmla="*/ 2274094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245519 w 3571875"/>
              <a:gd name="connsiteY2" fmla="*/ 2405063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38350 w 3571875"/>
              <a:gd name="connsiteY2" fmla="*/ 2405063 h 4210050"/>
              <a:gd name="connsiteX3" fmla="*/ 3571875 w 3571875"/>
              <a:gd name="connsiteY3" fmla="*/ 4210050 h 4210050"/>
              <a:gd name="connsiteX4" fmla="*/ 0 w 3571875"/>
              <a:gd name="connsiteY4" fmla="*/ 4210050 h 4210050"/>
              <a:gd name="connsiteX0" fmla="*/ 0 w 3571875"/>
              <a:gd name="connsiteY0" fmla="*/ 2433637 h 2433637"/>
              <a:gd name="connsiteX1" fmla="*/ 257175 w 3571875"/>
              <a:gd name="connsiteY1" fmla="*/ 0 h 2433637"/>
              <a:gd name="connsiteX2" fmla="*/ 2038350 w 3571875"/>
              <a:gd name="connsiteY2" fmla="*/ 628650 h 2433637"/>
              <a:gd name="connsiteX3" fmla="*/ 3571875 w 3571875"/>
              <a:gd name="connsiteY3" fmla="*/ 2433637 h 2433637"/>
              <a:gd name="connsiteX4" fmla="*/ 0 w 3571875"/>
              <a:gd name="connsiteY4" fmla="*/ 2433637 h 2433637"/>
              <a:gd name="connsiteX0" fmla="*/ 2382 w 3574257"/>
              <a:gd name="connsiteY0" fmla="*/ 1807368 h 1807368"/>
              <a:gd name="connsiteX1" fmla="*/ 0 w 3574257"/>
              <a:gd name="connsiteY1" fmla="*/ 0 h 1807368"/>
              <a:gd name="connsiteX2" fmla="*/ 2040732 w 3574257"/>
              <a:gd name="connsiteY2" fmla="*/ 2381 h 1807368"/>
              <a:gd name="connsiteX3" fmla="*/ 3574257 w 3574257"/>
              <a:gd name="connsiteY3" fmla="*/ 1807368 h 1807368"/>
              <a:gd name="connsiteX4" fmla="*/ 2382 w 3574257"/>
              <a:gd name="connsiteY4" fmla="*/ 1807368 h 1807368"/>
              <a:gd name="connsiteX0" fmla="*/ 2382 w 3574257"/>
              <a:gd name="connsiteY0" fmla="*/ 1807368 h 1807368"/>
              <a:gd name="connsiteX1" fmla="*/ 0 w 3574257"/>
              <a:gd name="connsiteY1" fmla="*/ 0 h 1807368"/>
              <a:gd name="connsiteX2" fmla="*/ 1924051 w 3574257"/>
              <a:gd name="connsiteY2" fmla="*/ 307181 h 1807368"/>
              <a:gd name="connsiteX3" fmla="*/ 3574257 w 3574257"/>
              <a:gd name="connsiteY3" fmla="*/ 1807368 h 1807368"/>
              <a:gd name="connsiteX4" fmla="*/ 2382 w 3574257"/>
              <a:gd name="connsiteY4" fmla="*/ 1807368 h 1807368"/>
              <a:gd name="connsiteX0" fmla="*/ 2382 w 3574257"/>
              <a:gd name="connsiteY0" fmla="*/ 1809749 h 1809749"/>
              <a:gd name="connsiteX1" fmla="*/ 0 w 3574257"/>
              <a:gd name="connsiteY1" fmla="*/ 2381 h 1809749"/>
              <a:gd name="connsiteX2" fmla="*/ 2038351 w 3574257"/>
              <a:gd name="connsiteY2" fmla="*/ 0 h 1809749"/>
              <a:gd name="connsiteX3" fmla="*/ 3574257 w 3574257"/>
              <a:gd name="connsiteY3" fmla="*/ 1809749 h 1809749"/>
              <a:gd name="connsiteX4" fmla="*/ 2382 w 3574257"/>
              <a:gd name="connsiteY4" fmla="*/ 1809749 h 1809749"/>
              <a:gd name="connsiteX0" fmla="*/ 2382 w 3574257"/>
              <a:gd name="connsiteY0" fmla="*/ 1807368 h 1807368"/>
              <a:gd name="connsiteX1" fmla="*/ 0 w 3574257"/>
              <a:gd name="connsiteY1" fmla="*/ 0 h 1807368"/>
              <a:gd name="connsiteX2" fmla="*/ 1640682 w 3574257"/>
              <a:gd name="connsiteY2" fmla="*/ 450057 h 1807368"/>
              <a:gd name="connsiteX3" fmla="*/ 3574257 w 3574257"/>
              <a:gd name="connsiteY3" fmla="*/ 1807368 h 1807368"/>
              <a:gd name="connsiteX4" fmla="*/ 2382 w 3574257"/>
              <a:gd name="connsiteY4" fmla="*/ 1807368 h 1807368"/>
              <a:gd name="connsiteX0" fmla="*/ 2382 w 3574257"/>
              <a:gd name="connsiteY0" fmla="*/ 1809749 h 1809749"/>
              <a:gd name="connsiteX1" fmla="*/ 0 w 3574257"/>
              <a:gd name="connsiteY1" fmla="*/ 2381 h 1809749"/>
              <a:gd name="connsiteX2" fmla="*/ 2038351 w 3574257"/>
              <a:gd name="connsiteY2" fmla="*/ 0 h 1809749"/>
              <a:gd name="connsiteX3" fmla="*/ 3574257 w 3574257"/>
              <a:gd name="connsiteY3" fmla="*/ 1809749 h 1809749"/>
              <a:gd name="connsiteX4" fmla="*/ 2382 w 3574257"/>
              <a:gd name="connsiteY4" fmla="*/ 1809749 h 1809749"/>
              <a:gd name="connsiteX0" fmla="*/ 2382 w 3574257"/>
              <a:gd name="connsiteY0" fmla="*/ 1807368 h 1807368"/>
              <a:gd name="connsiteX1" fmla="*/ 0 w 3574257"/>
              <a:gd name="connsiteY1" fmla="*/ 0 h 1807368"/>
              <a:gd name="connsiteX2" fmla="*/ 1657351 w 3574257"/>
              <a:gd name="connsiteY2" fmla="*/ 230982 h 1807368"/>
              <a:gd name="connsiteX3" fmla="*/ 3574257 w 3574257"/>
              <a:gd name="connsiteY3" fmla="*/ 1807368 h 1807368"/>
              <a:gd name="connsiteX4" fmla="*/ 2382 w 3574257"/>
              <a:gd name="connsiteY4" fmla="*/ 1807368 h 1807368"/>
              <a:gd name="connsiteX0" fmla="*/ 2382 w 3574257"/>
              <a:gd name="connsiteY0" fmla="*/ 1807368 h 1807368"/>
              <a:gd name="connsiteX1" fmla="*/ 0 w 3574257"/>
              <a:gd name="connsiteY1" fmla="*/ 0 h 1807368"/>
              <a:gd name="connsiteX2" fmla="*/ 2040732 w 3574257"/>
              <a:gd name="connsiteY2" fmla="*/ 2382 h 1807368"/>
              <a:gd name="connsiteX3" fmla="*/ 3574257 w 3574257"/>
              <a:gd name="connsiteY3" fmla="*/ 1807368 h 1807368"/>
              <a:gd name="connsiteX4" fmla="*/ 2382 w 3574257"/>
              <a:gd name="connsiteY4" fmla="*/ 1807368 h 1807368"/>
              <a:gd name="connsiteX0" fmla="*/ 2382 w 3574257"/>
              <a:gd name="connsiteY0" fmla="*/ 1807368 h 1807368"/>
              <a:gd name="connsiteX1" fmla="*/ 0 w 3574257"/>
              <a:gd name="connsiteY1" fmla="*/ 0 h 1807368"/>
              <a:gd name="connsiteX2" fmla="*/ 1774032 w 3574257"/>
              <a:gd name="connsiteY2" fmla="*/ 161925 h 1807368"/>
              <a:gd name="connsiteX3" fmla="*/ 3574257 w 3574257"/>
              <a:gd name="connsiteY3" fmla="*/ 1807368 h 1807368"/>
              <a:gd name="connsiteX4" fmla="*/ 2382 w 3574257"/>
              <a:gd name="connsiteY4" fmla="*/ 1807368 h 1807368"/>
              <a:gd name="connsiteX0" fmla="*/ 2382 w 3574257"/>
              <a:gd name="connsiteY0" fmla="*/ 1807368 h 1807368"/>
              <a:gd name="connsiteX1" fmla="*/ 0 w 3574257"/>
              <a:gd name="connsiteY1" fmla="*/ 0 h 1807368"/>
              <a:gd name="connsiteX2" fmla="*/ 1969294 w 3574257"/>
              <a:gd name="connsiteY2" fmla="*/ 21432 h 1807368"/>
              <a:gd name="connsiteX3" fmla="*/ 3574257 w 3574257"/>
              <a:gd name="connsiteY3" fmla="*/ 1807368 h 1807368"/>
              <a:gd name="connsiteX4" fmla="*/ 2382 w 3574257"/>
              <a:gd name="connsiteY4" fmla="*/ 1807368 h 1807368"/>
              <a:gd name="connsiteX0" fmla="*/ 2382 w 3574257"/>
              <a:gd name="connsiteY0" fmla="*/ 1807368 h 1807368"/>
              <a:gd name="connsiteX1" fmla="*/ 0 w 3574257"/>
              <a:gd name="connsiteY1" fmla="*/ 0 h 1807368"/>
              <a:gd name="connsiteX2" fmla="*/ 1819275 w 3574257"/>
              <a:gd name="connsiteY2" fmla="*/ 200026 h 1807368"/>
              <a:gd name="connsiteX3" fmla="*/ 3574257 w 3574257"/>
              <a:gd name="connsiteY3" fmla="*/ 1807368 h 1807368"/>
              <a:gd name="connsiteX4" fmla="*/ 2382 w 3574257"/>
              <a:gd name="connsiteY4" fmla="*/ 1807368 h 1807368"/>
              <a:gd name="connsiteX0" fmla="*/ 2382 w 3574257"/>
              <a:gd name="connsiteY0" fmla="*/ 1807368 h 1807368"/>
              <a:gd name="connsiteX1" fmla="*/ 0 w 3574257"/>
              <a:gd name="connsiteY1" fmla="*/ 0 h 1807368"/>
              <a:gd name="connsiteX2" fmla="*/ 2045494 w 3574257"/>
              <a:gd name="connsiteY2" fmla="*/ 1 h 1807368"/>
              <a:gd name="connsiteX3" fmla="*/ 3574257 w 3574257"/>
              <a:gd name="connsiteY3" fmla="*/ 1807368 h 1807368"/>
              <a:gd name="connsiteX4" fmla="*/ 2382 w 3574257"/>
              <a:gd name="connsiteY4" fmla="*/ 1807368 h 18073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74257" h="1807368">
                <a:moveTo>
                  <a:pt x="2382" y="1807368"/>
                </a:moveTo>
                <a:lnTo>
                  <a:pt x="0" y="0"/>
                </a:lnTo>
                <a:lnTo>
                  <a:pt x="2045494" y="1"/>
                </a:lnTo>
                <a:lnTo>
                  <a:pt x="3574257" y="1807368"/>
                </a:lnTo>
                <a:lnTo>
                  <a:pt x="2382" y="1807368"/>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Freeform 7"/>
          <p:cNvSpPr/>
          <p:nvPr/>
        </p:nvSpPr>
        <p:spPr>
          <a:xfrm>
            <a:off x="-2380" y="5051292"/>
            <a:ext cx="9146380" cy="1806709"/>
          </a:xfrm>
          <a:custGeom>
            <a:avLst/>
            <a:gdLst>
              <a:gd name="connsiteX0" fmla="*/ 0 w 3350419"/>
              <a:gd name="connsiteY0" fmla="*/ 2081213 h 2083594"/>
              <a:gd name="connsiteX1" fmla="*/ 3031331 w 3350419"/>
              <a:gd name="connsiteY1" fmla="*/ 0 h 2083594"/>
              <a:gd name="connsiteX2" fmla="*/ 3350419 w 3350419"/>
              <a:gd name="connsiteY2" fmla="*/ 80963 h 2083594"/>
              <a:gd name="connsiteX3" fmla="*/ 3350419 w 3350419"/>
              <a:gd name="connsiteY3" fmla="*/ 2083594 h 2083594"/>
              <a:gd name="connsiteX4" fmla="*/ 0 w 3350419"/>
              <a:gd name="connsiteY4" fmla="*/ 2081213 h 2083594"/>
              <a:gd name="connsiteX0" fmla="*/ 0 w 3112294"/>
              <a:gd name="connsiteY0" fmla="*/ 2019301 h 2083594"/>
              <a:gd name="connsiteX1" fmla="*/ 2793206 w 3112294"/>
              <a:gd name="connsiteY1" fmla="*/ 0 h 2083594"/>
              <a:gd name="connsiteX2" fmla="*/ 3112294 w 3112294"/>
              <a:gd name="connsiteY2" fmla="*/ 80963 h 2083594"/>
              <a:gd name="connsiteX3" fmla="*/ 3112294 w 3112294"/>
              <a:gd name="connsiteY3" fmla="*/ 2083594 h 2083594"/>
              <a:gd name="connsiteX4" fmla="*/ 0 w 3112294"/>
              <a:gd name="connsiteY4" fmla="*/ 2019301 h 2083594"/>
              <a:gd name="connsiteX0" fmla="*/ 0 w 3345656"/>
              <a:gd name="connsiteY0" fmla="*/ 2097882 h 2097882"/>
              <a:gd name="connsiteX1" fmla="*/ 3026568 w 3345656"/>
              <a:gd name="connsiteY1" fmla="*/ 0 h 2097882"/>
              <a:gd name="connsiteX2" fmla="*/ 3345656 w 3345656"/>
              <a:gd name="connsiteY2" fmla="*/ 80963 h 2097882"/>
              <a:gd name="connsiteX3" fmla="*/ 3345656 w 3345656"/>
              <a:gd name="connsiteY3" fmla="*/ 2083594 h 2097882"/>
              <a:gd name="connsiteX4" fmla="*/ 0 w 3345656"/>
              <a:gd name="connsiteY4" fmla="*/ 2097882 h 2097882"/>
              <a:gd name="connsiteX0" fmla="*/ 0 w 2800350"/>
              <a:gd name="connsiteY0" fmla="*/ 1935957 h 2083594"/>
              <a:gd name="connsiteX1" fmla="*/ 2481262 w 2800350"/>
              <a:gd name="connsiteY1" fmla="*/ 0 h 2083594"/>
              <a:gd name="connsiteX2" fmla="*/ 2800350 w 2800350"/>
              <a:gd name="connsiteY2" fmla="*/ 80963 h 2083594"/>
              <a:gd name="connsiteX3" fmla="*/ 2800350 w 2800350"/>
              <a:gd name="connsiteY3" fmla="*/ 2083594 h 2083594"/>
              <a:gd name="connsiteX4" fmla="*/ 0 w 2800350"/>
              <a:gd name="connsiteY4" fmla="*/ 1935957 h 2083594"/>
              <a:gd name="connsiteX0" fmla="*/ 0 w 3352800"/>
              <a:gd name="connsiteY0" fmla="*/ 2083594 h 2083594"/>
              <a:gd name="connsiteX1" fmla="*/ 3033712 w 3352800"/>
              <a:gd name="connsiteY1" fmla="*/ 0 h 2083594"/>
              <a:gd name="connsiteX2" fmla="*/ 3352800 w 3352800"/>
              <a:gd name="connsiteY2" fmla="*/ 80963 h 2083594"/>
              <a:gd name="connsiteX3" fmla="*/ 3352800 w 3352800"/>
              <a:gd name="connsiteY3" fmla="*/ 2083594 h 2083594"/>
              <a:gd name="connsiteX4" fmla="*/ 0 w 3352800"/>
              <a:gd name="connsiteY4" fmla="*/ 2083594 h 2083594"/>
              <a:gd name="connsiteX0" fmla="*/ 0 w 3352800"/>
              <a:gd name="connsiteY0" fmla="*/ 2002631 h 2002631"/>
              <a:gd name="connsiteX1" fmla="*/ 3033712 w 3352800"/>
              <a:gd name="connsiteY1" fmla="*/ 157162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988469 w 3352800"/>
              <a:gd name="connsiteY1" fmla="*/ 59530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33966 w 3352800"/>
              <a:gd name="connsiteY1" fmla="*/ 425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45314 w 3352800"/>
              <a:gd name="connsiteY1" fmla="*/ 12246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34839 w 3352800"/>
              <a:gd name="connsiteY1" fmla="*/ 425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75865 w 3352800"/>
              <a:gd name="connsiteY1" fmla="*/ 81782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901 h 2002901"/>
              <a:gd name="connsiteX1" fmla="*/ 2836585 w 3352800"/>
              <a:gd name="connsiteY1" fmla="*/ 0 h 2002901"/>
              <a:gd name="connsiteX2" fmla="*/ 3352800 w 3352800"/>
              <a:gd name="connsiteY2" fmla="*/ 270 h 2002901"/>
              <a:gd name="connsiteX3" fmla="*/ 3352800 w 3352800"/>
              <a:gd name="connsiteY3" fmla="*/ 2002901 h 2002901"/>
              <a:gd name="connsiteX4" fmla="*/ 0 w 3352800"/>
              <a:gd name="connsiteY4" fmla="*/ 2002901 h 2002901"/>
              <a:gd name="connsiteX0" fmla="*/ 0 w 3352800"/>
              <a:gd name="connsiteY0" fmla="*/ 2002631 h 2002631"/>
              <a:gd name="connsiteX1" fmla="*/ 754045 w 3352800"/>
              <a:gd name="connsiteY1" fmla="*/ 1468326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534305 h 534305"/>
              <a:gd name="connsiteX1" fmla="*/ 754045 w 3352800"/>
              <a:gd name="connsiteY1" fmla="*/ 0 h 534305"/>
              <a:gd name="connsiteX2" fmla="*/ 3352800 w 3352800"/>
              <a:gd name="connsiteY2" fmla="*/ 7687 h 534305"/>
              <a:gd name="connsiteX3" fmla="*/ 3352800 w 3352800"/>
              <a:gd name="connsiteY3" fmla="*/ 534305 h 534305"/>
              <a:gd name="connsiteX4" fmla="*/ 0 w 3352800"/>
              <a:gd name="connsiteY4" fmla="*/ 534305 h 534305"/>
              <a:gd name="connsiteX0" fmla="*/ 0 w 3352800"/>
              <a:gd name="connsiteY0" fmla="*/ 534305 h 534305"/>
              <a:gd name="connsiteX1" fmla="*/ 754045 w 3352800"/>
              <a:gd name="connsiteY1" fmla="*/ 0 h 534305"/>
              <a:gd name="connsiteX2" fmla="*/ 3352800 w 3352800"/>
              <a:gd name="connsiteY2" fmla="*/ 7687 h 534305"/>
              <a:gd name="connsiteX3" fmla="*/ 3352800 w 3352800"/>
              <a:gd name="connsiteY3" fmla="*/ 534305 h 534305"/>
              <a:gd name="connsiteX4" fmla="*/ 0 w 3352800"/>
              <a:gd name="connsiteY4" fmla="*/ 534305 h 534305"/>
              <a:gd name="connsiteX0" fmla="*/ 0 w 3352800"/>
              <a:gd name="connsiteY0" fmla="*/ 526618 h 526618"/>
              <a:gd name="connsiteX1" fmla="*/ 980611 w 3352800"/>
              <a:gd name="connsiteY1" fmla="*/ 93681 h 526618"/>
              <a:gd name="connsiteX2" fmla="*/ 3352800 w 3352800"/>
              <a:gd name="connsiteY2" fmla="*/ 0 h 526618"/>
              <a:gd name="connsiteX3" fmla="*/ 3352800 w 3352800"/>
              <a:gd name="connsiteY3" fmla="*/ 526618 h 526618"/>
              <a:gd name="connsiteX4" fmla="*/ 0 w 3352800"/>
              <a:gd name="connsiteY4" fmla="*/ 526618 h 526618"/>
              <a:gd name="connsiteX0" fmla="*/ 0 w 3352800"/>
              <a:gd name="connsiteY0" fmla="*/ 526888 h 526888"/>
              <a:gd name="connsiteX1" fmla="*/ 744735 w 3352800"/>
              <a:gd name="connsiteY1" fmla="*/ 0 h 526888"/>
              <a:gd name="connsiteX2" fmla="*/ 3352800 w 3352800"/>
              <a:gd name="connsiteY2" fmla="*/ 270 h 526888"/>
              <a:gd name="connsiteX3" fmla="*/ 3352800 w 3352800"/>
              <a:gd name="connsiteY3" fmla="*/ 526888 h 526888"/>
              <a:gd name="connsiteX4" fmla="*/ 0 w 3352800"/>
              <a:gd name="connsiteY4" fmla="*/ 526888 h 526888"/>
              <a:gd name="connsiteX0" fmla="*/ 0 w 3352800"/>
              <a:gd name="connsiteY0" fmla="*/ 526618 h 526618"/>
              <a:gd name="connsiteX1" fmla="*/ 811948 w 3352800"/>
              <a:gd name="connsiteY1" fmla="*/ 60921 h 526618"/>
              <a:gd name="connsiteX2" fmla="*/ 3352800 w 3352800"/>
              <a:gd name="connsiteY2" fmla="*/ 0 h 526618"/>
              <a:gd name="connsiteX3" fmla="*/ 3352800 w 3352800"/>
              <a:gd name="connsiteY3" fmla="*/ 526618 h 526618"/>
              <a:gd name="connsiteX4" fmla="*/ 0 w 3352800"/>
              <a:gd name="connsiteY4" fmla="*/ 526618 h 526618"/>
              <a:gd name="connsiteX0" fmla="*/ 0 w 3352800"/>
              <a:gd name="connsiteY0" fmla="*/ 527584 h 527584"/>
              <a:gd name="connsiteX1" fmla="*/ 751718 w 3352800"/>
              <a:gd name="connsiteY1" fmla="*/ 0 h 527584"/>
              <a:gd name="connsiteX2" fmla="*/ 3352800 w 3352800"/>
              <a:gd name="connsiteY2" fmla="*/ 966 h 527584"/>
              <a:gd name="connsiteX3" fmla="*/ 3352800 w 3352800"/>
              <a:gd name="connsiteY3" fmla="*/ 527584 h 527584"/>
              <a:gd name="connsiteX4" fmla="*/ 0 w 3352800"/>
              <a:gd name="connsiteY4" fmla="*/ 527584 h 527584"/>
              <a:gd name="connsiteX0" fmla="*/ 0 w 3352800"/>
              <a:gd name="connsiteY0" fmla="*/ 527584 h 527584"/>
              <a:gd name="connsiteX1" fmla="*/ 751718 w 3352800"/>
              <a:gd name="connsiteY1" fmla="*/ 0 h 527584"/>
              <a:gd name="connsiteX2" fmla="*/ 3241069 w 3352800"/>
              <a:gd name="connsiteY2" fmla="*/ 94144 h 527584"/>
              <a:gd name="connsiteX3" fmla="*/ 3352800 w 3352800"/>
              <a:gd name="connsiteY3" fmla="*/ 527584 h 527584"/>
              <a:gd name="connsiteX4" fmla="*/ 0 w 3352800"/>
              <a:gd name="connsiteY4" fmla="*/ 527584 h 527584"/>
              <a:gd name="connsiteX0" fmla="*/ 0 w 3352800"/>
              <a:gd name="connsiteY0" fmla="*/ 527584 h 527584"/>
              <a:gd name="connsiteX1" fmla="*/ 751718 w 3352800"/>
              <a:gd name="connsiteY1" fmla="*/ 0 h 527584"/>
              <a:gd name="connsiteX2" fmla="*/ 3352800 w 3352800"/>
              <a:gd name="connsiteY2" fmla="*/ 271 h 527584"/>
              <a:gd name="connsiteX3" fmla="*/ 3352800 w 3352800"/>
              <a:gd name="connsiteY3" fmla="*/ 527584 h 527584"/>
              <a:gd name="connsiteX4" fmla="*/ 0 w 3352800"/>
              <a:gd name="connsiteY4" fmla="*/ 527584 h 527584"/>
              <a:gd name="connsiteX0" fmla="*/ 0 w 3352800"/>
              <a:gd name="connsiteY0" fmla="*/ 527313 h 527313"/>
              <a:gd name="connsiteX1" fmla="*/ 900984 w 3352800"/>
              <a:gd name="connsiteY1" fmla="*/ 97774 h 527313"/>
              <a:gd name="connsiteX2" fmla="*/ 3352800 w 3352800"/>
              <a:gd name="connsiteY2" fmla="*/ 0 h 527313"/>
              <a:gd name="connsiteX3" fmla="*/ 3352800 w 3352800"/>
              <a:gd name="connsiteY3" fmla="*/ 527313 h 527313"/>
              <a:gd name="connsiteX4" fmla="*/ 0 w 3352800"/>
              <a:gd name="connsiteY4" fmla="*/ 527313 h 527313"/>
              <a:gd name="connsiteX0" fmla="*/ 0 w 3352800"/>
              <a:gd name="connsiteY0" fmla="*/ 527584 h 527584"/>
              <a:gd name="connsiteX1" fmla="*/ 748227 w 3352800"/>
              <a:gd name="connsiteY1" fmla="*/ 0 h 527584"/>
              <a:gd name="connsiteX2" fmla="*/ 3352800 w 3352800"/>
              <a:gd name="connsiteY2" fmla="*/ 271 h 527584"/>
              <a:gd name="connsiteX3" fmla="*/ 3352800 w 3352800"/>
              <a:gd name="connsiteY3" fmla="*/ 527584 h 527584"/>
              <a:gd name="connsiteX4" fmla="*/ 0 w 3352800"/>
              <a:gd name="connsiteY4" fmla="*/ 527584 h 5275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52800" h="527584">
                <a:moveTo>
                  <a:pt x="0" y="527584"/>
                </a:moveTo>
                <a:lnTo>
                  <a:pt x="748227" y="0"/>
                </a:lnTo>
                <a:lnTo>
                  <a:pt x="3352800" y="271"/>
                </a:lnTo>
                <a:lnTo>
                  <a:pt x="3352800" y="527584"/>
                </a:lnTo>
                <a:lnTo>
                  <a:pt x="0" y="527584"/>
                </a:lnTo>
                <a:close/>
              </a:path>
            </a:pathLst>
          </a:cu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822960" y="365760"/>
            <a:ext cx="7520940" cy="548640"/>
          </a:xfrm>
          <a:prstGeom prst="rect">
            <a:avLst/>
          </a:prstGeom>
        </p:spPr>
        <p:txBody>
          <a:bodyPr vert="horz" lIns="91440" tIns="45720" rIns="91440" bIns="45720" rtlCol="0" anchor="ctr">
            <a:noAutofit/>
          </a:bodyPr>
          <a:lstStyle/>
          <a:p>
            <a:r>
              <a:rPr lang="en-US" smtClean="0"/>
              <a:t>Click to edit Master title style</a:t>
            </a:r>
            <a:endParaRPr lang="en-US" dirty="0"/>
          </a:p>
        </p:txBody>
      </p:sp>
      <p:sp>
        <p:nvSpPr>
          <p:cNvPr id="3" name="Text Placeholder 2"/>
          <p:cNvSpPr>
            <a:spLocks noGrp="1"/>
          </p:cNvSpPr>
          <p:nvPr>
            <p:ph type="body" idx="1"/>
          </p:nvPr>
        </p:nvSpPr>
        <p:spPr>
          <a:xfrm>
            <a:off x="822960" y="1100628"/>
            <a:ext cx="7520940" cy="3579849"/>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rot="19140000">
            <a:off x="201168" y="5870448"/>
            <a:ext cx="2176272" cy="201168"/>
          </a:xfrm>
          <a:prstGeom prst="rect">
            <a:avLst/>
          </a:prstGeom>
        </p:spPr>
        <p:txBody>
          <a:bodyPr vert="horz" lIns="91440" tIns="45720" rIns="91440" bIns="45720" rtlCol="0" anchor="ctr"/>
          <a:lstStyle>
            <a:lvl1pPr algn="l">
              <a:defRPr sz="1200">
                <a:solidFill>
                  <a:srgbClr val="FFFFFF"/>
                </a:solidFill>
              </a:defRPr>
            </a:lvl1pPr>
          </a:lstStyle>
          <a:p>
            <a:fld id="{1D8BD707-D9CF-40AE-B4C6-C98DA3205C09}" type="datetimeFigureOut">
              <a:rPr lang="en-US" smtClean="0"/>
              <a:pPr/>
              <a:t>11/20/2012</a:t>
            </a:fld>
            <a:endParaRPr lang="en-US"/>
          </a:p>
        </p:txBody>
      </p:sp>
      <p:sp>
        <p:nvSpPr>
          <p:cNvPr id="5" name="Footer Placeholder 4"/>
          <p:cNvSpPr>
            <a:spLocks noGrp="1"/>
          </p:cNvSpPr>
          <p:nvPr>
            <p:ph type="ftr" sz="quarter" idx="3"/>
          </p:nvPr>
        </p:nvSpPr>
        <p:spPr>
          <a:xfrm>
            <a:off x="3517514" y="6285122"/>
            <a:ext cx="4724400" cy="274320"/>
          </a:xfrm>
          <a:prstGeom prst="rect">
            <a:avLst/>
          </a:prstGeom>
        </p:spPr>
        <p:txBody>
          <a:bodyPr vert="horz" lIns="91440" tIns="45720" rIns="91440" bIns="45720" rtlCol="0" anchor="ctr"/>
          <a:lstStyle>
            <a:lvl1pPr algn="r">
              <a:defRPr sz="1000" cap="all" spc="200" baseline="0">
                <a:solidFill>
                  <a:srgbClr val="FFFFFF"/>
                </a:solidFill>
              </a:defRPr>
            </a:lvl1pPr>
          </a:lstStyle>
          <a:p>
            <a:endParaRPr lang="en-US"/>
          </a:p>
        </p:txBody>
      </p:sp>
      <p:sp>
        <p:nvSpPr>
          <p:cNvPr id="6" name="Slide Number Placeholder 5"/>
          <p:cNvSpPr>
            <a:spLocks noGrp="1"/>
          </p:cNvSpPr>
          <p:nvPr>
            <p:ph type="sldNum" sz="quarter" idx="4"/>
          </p:nvPr>
        </p:nvSpPr>
        <p:spPr>
          <a:xfrm>
            <a:off x="8401038" y="6170822"/>
            <a:ext cx="502920" cy="502920"/>
          </a:xfrm>
          <a:prstGeom prst="ellipse">
            <a:avLst/>
          </a:prstGeom>
          <a:ln w="19050">
            <a:solidFill>
              <a:srgbClr val="FFFFFF"/>
            </a:solidFill>
          </a:ln>
        </p:spPr>
        <p:txBody>
          <a:bodyPr vert="horz" lIns="9144" tIns="9144" rIns="9144" bIns="9144" rtlCol="0" anchor="ctr">
            <a:normAutofit/>
          </a:bodyPr>
          <a:lstStyle>
            <a:lvl1pPr algn="ctr">
              <a:defRPr sz="1650">
                <a:solidFill>
                  <a:srgbClr val="FFFFFF"/>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spcBef>
          <a:spcPct val="0"/>
        </a:spcBef>
        <a:buNone/>
        <a:defRPr sz="2800" kern="1200" cap="all" baseline="0">
          <a:solidFill>
            <a:schemeClr val="tx1"/>
          </a:solidFill>
          <a:latin typeface="+mj-lt"/>
          <a:ea typeface="+mj-ea"/>
          <a:cs typeface="+mj-cs"/>
        </a:defRPr>
      </a:lvl1pPr>
    </p:titleStyle>
    <p:bodyStyle>
      <a:lvl1pPr marL="342900" indent="-342900" algn="l" defTabSz="914400" rtl="0" eaLnBrk="1" latinLnBrk="0" hangingPunct="1">
        <a:spcBef>
          <a:spcPts val="800"/>
        </a:spcBef>
        <a:buFont typeface="Arial" pitchFamily="34" charset="0"/>
        <a:buNone/>
        <a:defRPr sz="1600" b="1" kern="1200">
          <a:solidFill>
            <a:schemeClr val="tx1"/>
          </a:solidFill>
          <a:latin typeface="+mn-lt"/>
          <a:ea typeface="+mn-ea"/>
          <a:cs typeface="+mn-cs"/>
        </a:defRPr>
      </a:lvl1pPr>
      <a:lvl2pPr marL="173736" indent="-173736" algn="l" defTabSz="914400" rtl="0" eaLnBrk="1" latinLnBrk="0" hangingPunct="1">
        <a:spcBef>
          <a:spcPts val="300"/>
        </a:spcBef>
        <a:buClr>
          <a:schemeClr val="accent2"/>
        </a:buClr>
        <a:buFont typeface="Wingdings" pitchFamily="2" charset="2"/>
        <a:buChar char="§"/>
        <a:defRPr sz="1600" kern="1200">
          <a:solidFill>
            <a:schemeClr val="tx1"/>
          </a:solidFill>
          <a:latin typeface="+mn-lt"/>
          <a:ea typeface="+mn-ea"/>
          <a:cs typeface="+mn-cs"/>
        </a:defRPr>
      </a:lvl2pPr>
      <a:lvl3pPr marL="402336" indent="-164592" algn="l" defTabSz="914400" rtl="0" eaLnBrk="1" latinLnBrk="0" hangingPunct="1">
        <a:spcBef>
          <a:spcPts val="300"/>
        </a:spcBef>
        <a:buClr>
          <a:schemeClr val="accent2"/>
        </a:buClr>
        <a:buFont typeface="Wingdings" pitchFamily="2" charset="2"/>
        <a:buChar char="§"/>
        <a:defRPr sz="1600" kern="1200">
          <a:solidFill>
            <a:schemeClr val="tx1"/>
          </a:solidFill>
          <a:latin typeface="+mn-lt"/>
          <a:ea typeface="+mn-ea"/>
          <a:cs typeface="+mn-cs"/>
        </a:defRPr>
      </a:lvl3pPr>
      <a:lvl4pPr marL="630936" indent="-164592" algn="l" defTabSz="914400" rtl="0" eaLnBrk="1" latinLnBrk="0" hangingPunct="1">
        <a:spcBef>
          <a:spcPts val="300"/>
        </a:spcBef>
        <a:buClr>
          <a:schemeClr val="accent2"/>
        </a:buClr>
        <a:buFont typeface="Wingdings" pitchFamily="2" charset="2"/>
        <a:buChar char="§"/>
        <a:defRPr sz="1600" kern="1200">
          <a:solidFill>
            <a:schemeClr val="tx1"/>
          </a:solidFill>
          <a:latin typeface="+mn-lt"/>
          <a:ea typeface="+mn-ea"/>
          <a:cs typeface="+mn-cs"/>
        </a:defRPr>
      </a:lvl4pPr>
      <a:lvl5pPr marL="859536" indent="-173736" algn="l" defTabSz="914400" rtl="0" eaLnBrk="1" latinLnBrk="0" hangingPunct="1">
        <a:spcBef>
          <a:spcPts val="300"/>
        </a:spcBef>
        <a:buClr>
          <a:schemeClr val="accent2"/>
        </a:buClr>
        <a:buFont typeface="Wingdings" pitchFamily="2" charset="2"/>
        <a:buChar char="§"/>
        <a:defRPr sz="1600" kern="1200">
          <a:solidFill>
            <a:schemeClr val="tx1"/>
          </a:solidFill>
          <a:latin typeface="+mn-lt"/>
          <a:ea typeface="+mn-ea"/>
          <a:cs typeface="+mn-cs"/>
        </a:defRPr>
      </a:lvl5pPr>
      <a:lvl6pPr marL="1097280" indent="-173736" algn="l" defTabSz="914400" rtl="0" eaLnBrk="1" latinLnBrk="0" hangingPunct="1">
        <a:spcBef>
          <a:spcPts val="300"/>
        </a:spcBef>
        <a:buClr>
          <a:schemeClr val="accent2"/>
        </a:buClr>
        <a:buFont typeface="Wingdings" pitchFamily="2" charset="2"/>
        <a:buChar char="§"/>
        <a:defRPr sz="1400" kern="1200">
          <a:solidFill>
            <a:schemeClr val="tx1"/>
          </a:solidFill>
          <a:latin typeface="+mn-lt"/>
          <a:ea typeface="+mn-ea"/>
          <a:cs typeface="+mn-cs"/>
        </a:defRPr>
      </a:lvl6pPr>
      <a:lvl7pPr marL="1353312" indent="-164592" algn="l" defTabSz="914400" rtl="0" eaLnBrk="1" latinLnBrk="0" hangingPunct="1">
        <a:spcBef>
          <a:spcPts val="300"/>
        </a:spcBef>
        <a:buClr>
          <a:schemeClr val="accent2"/>
        </a:buClr>
        <a:buFont typeface="Wingdings" pitchFamily="2" charset="2"/>
        <a:buChar char="§"/>
        <a:defRPr sz="1400" kern="1200">
          <a:solidFill>
            <a:schemeClr val="tx1"/>
          </a:solidFill>
          <a:latin typeface="+mn-lt"/>
          <a:ea typeface="+mn-ea"/>
          <a:cs typeface="+mn-cs"/>
        </a:defRPr>
      </a:lvl7pPr>
      <a:lvl8pPr marL="1581912" indent="-164592" algn="l" defTabSz="914400" rtl="0" eaLnBrk="1" latinLnBrk="0" hangingPunct="1">
        <a:spcBef>
          <a:spcPts val="300"/>
        </a:spcBef>
        <a:buClr>
          <a:schemeClr val="accent2"/>
        </a:buClr>
        <a:buFont typeface="Wingdings" pitchFamily="2" charset="2"/>
        <a:buChar char="§"/>
        <a:defRPr sz="1400" kern="1200">
          <a:solidFill>
            <a:schemeClr val="tx1"/>
          </a:solidFill>
          <a:latin typeface="+mn-lt"/>
          <a:ea typeface="+mn-ea"/>
          <a:cs typeface="+mn-cs"/>
        </a:defRPr>
      </a:lvl8pPr>
      <a:lvl9pPr marL="1792224" indent="-164592" algn="l" defTabSz="914400" rtl="0" eaLnBrk="1" latinLnBrk="0" hangingPunct="1">
        <a:spcBef>
          <a:spcPts val="300"/>
        </a:spcBef>
        <a:buClr>
          <a:schemeClr val="accent2"/>
        </a:buClr>
        <a:buFont typeface="Wingdings" pitchFamily="2" charset="2"/>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png"/><Relationship Id="rId1" Type="http://schemas.openxmlformats.org/officeDocument/2006/relationships/slideLayout" Target="../slideLayouts/slideLayout2.xml"/><Relationship Id="rId5" Type="http://schemas.openxmlformats.org/officeDocument/2006/relationships/image" Target="../media/image11.jpeg"/><Relationship Id="rId4" Type="http://schemas.openxmlformats.org/officeDocument/2006/relationships/image" Target="../media/image10.jpe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2.jpeg"/><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image" Target="../media/image15.jpg"/><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endParaRPr lang="en-GB"/>
          </a:p>
        </p:txBody>
      </p:sp>
      <p:sp>
        <p:nvSpPr>
          <p:cNvPr id="3" name="Subtitle 2"/>
          <p:cNvSpPr>
            <a:spLocks noGrp="1"/>
          </p:cNvSpPr>
          <p:nvPr>
            <p:ph type="subTitle" idx="1"/>
          </p:nvPr>
        </p:nvSpPr>
        <p:spPr/>
        <p:txBody>
          <a:bodyPr/>
          <a:lstStyle/>
          <a:p>
            <a:endParaRPr lang="en-GB"/>
          </a:p>
        </p:txBody>
      </p:sp>
      <p:pic>
        <p:nvPicPr>
          <p:cNvPr id="6" name="Picture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21083650">
            <a:off x="666642" y="643980"/>
            <a:ext cx="7997981" cy="5438074"/>
          </a:xfrm>
          <a:prstGeom prst="rect">
            <a:avLst/>
          </a:prstGeom>
        </p:spPr>
      </p:pic>
    </p:spTree>
    <p:extLst>
      <p:ext uri="{BB962C8B-B14F-4D97-AF65-F5344CB8AC3E}">
        <p14:creationId xmlns:p14="http://schemas.microsoft.com/office/powerpoint/2010/main" val="122496054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7277100" y="457200"/>
            <a:ext cx="1676400" cy="5257800"/>
            <a:chOff x="7239000" y="990600"/>
            <a:chExt cx="1905000" cy="5715000"/>
          </a:xfrm>
        </p:grpSpPr>
        <p:pic>
          <p:nvPicPr>
            <p:cNvPr id="1028" name="Picture 4" descr="photo of Air Chief Marshal Angus Houston"/>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239000" y="990600"/>
              <a:ext cx="1905000" cy="1905000"/>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photo of Paris Aristotl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239000" y="2895600"/>
              <a:ext cx="1905000" cy="1905000"/>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descr="photo of Professor L'Estrang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239000" y="4800600"/>
              <a:ext cx="1905000" cy="1905000"/>
            </a:xfrm>
            <a:prstGeom prst="rect">
              <a:avLst/>
            </a:prstGeom>
            <a:noFill/>
            <a:extLst>
              <a:ext uri="{909E8E84-426E-40DD-AFC4-6F175D3DCCD1}">
                <a14:hiddenFill xmlns:a14="http://schemas.microsoft.com/office/drawing/2010/main">
                  <a:solidFill>
                    <a:srgbClr val="FFFFFF"/>
                  </a:solidFill>
                </a14:hiddenFill>
              </a:ext>
            </a:extLst>
          </p:spPr>
        </p:pic>
      </p:grpSp>
      <p:pic>
        <p:nvPicPr>
          <p:cNvPr id="1026" name="Picture 2" descr="C:\Backup\Data\Comms\Dropbox\SIE\Issues\7. Government\Refugees\2012\Expert Panel\2012 Expert Panel on_asylum_seekers_full_report_Page_001.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38200" y="993044"/>
            <a:ext cx="3588517" cy="5100512"/>
          </a:xfrm>
          <a:prstGeom prst="rect">
            <a:avLst/>
          </a:prstGeom>
          <a:noFill/>
          <a:extLst>
            <a:ext uri="{909E8E84-426E-40DD-AFC4-6F175D3DCCD1}">
              <a14:hiddenFill xmlns:a14="http://schemas.microsoft.com/office/drawing/2010/main">
                <a:solidFill>
                  <a:srgbClr val="FFFFFF"/>
                </a:solidFill>
              </a14:hiddenFill>
            </a:ext>
          </a:extLst>
        </p:spPr>
      </p:pic>
      <p:sp>
        <p:nvSpPr>
          <p:cNvPr id="3" name="Content Placeholder 2"/>
          <p:cNvSpPr>
            <a:spLocks noGrp="1"/>
          </p:cNvSpPr>
          <p:nvPr>
            <p:ph idx="1"/>
          </p:nvPr>
        </p:nvSpPr>
        <p:spPr>
          <a:xfrm>
            <a:off x="228600" y="265478"/>
            <a:ext cx="6629400" cy="840644"/>
          </a:xfrm>
        </p:spPr>
        <p:txBody>
          <a:bodyPr>
            <a:normAutofit/>
          </a:bodyPr>
          <a:lstStyle/>
          <a:p>
            <a:r>
              <a:rPr lang="en-GB" sz="2400" dirty="0"/>
              <a:t>http://</a:t>
            </a:r>
            <a:r>
              <a:rPr lang="en-GB" sz="2400" dirty="0" smtClean="0"/>
              <a:t>expertpanelonasylumseekers.dpmc.gov.au</a:t>
            </a:r>
            <a:endParaRPr lang="en-GB" sz="2400" dirty="0"/>
          </a:p>
        </p:txBody>
      </p:sp>
      <p:sp>
        <p:nvSpPr>
          <p:cNvPr id="5" name="TextBox 4"/>
          <p:cNvSpPr txBox="1"/>
          <p:nvPr/>
        </p:nvSpPr>
        <p:spPr>
          <a:xfrm>
            <a:off x="6096125" y="1371600"/>
            <a:ext cx="1188595" cy="3693319"/>
          </a:xfrm>
          <a:prstGeom prst="rect">
            <a:avLst/>
          </a:prstGeom>
          <a:noFill/>
        </p:spPr>
        <p:txBody>
          <a:bodyPr wrap="none" rtlCol="0">
            <a:spAutoFit/>
          </a:bodyPr>
          <a:lstStyle/>
          <a:p>
            <a:r>
              <a:rPr lang="en-AU" i="1" dirty="0" smtClean="0"/>
              <a:t>Angus</a:t>
            </a:r>
            <a:br>
              <a:rPr lang="en-AU" i="1" dirty="0" smtClean="0"/>
            </a:br>
            <a:r>
              <a:rPr lang="en-AU" i="1" dirty="0" smtClean="0"/>
              <a:t>Houston</a:t>
            </a:r>
            <a:br>
              <a:rPr lang="en-AU" i="1" dirty="0" smtClean="0"/>
            </a:br>
            <a:r>
              <a:rPr lang="en-AU" i="1" dirty="0" smtClean="0"/>
              <a:t/>
            </a:r>
            <a:br>
              <a:rPr lang="en-AU" i="1" dirty="0" smtClean="0"/>
            </a:br>
            <a:r>
              <a:rPr lang="en-AU" i="1" dirty="0" smtClean="0"/>
              <a:t/>
            </a:r>
            <a:br>
              <a:rPr lang="en-AU" i="1" dirty="0" smtClean="0"/>
            </a:br>
            <a:r>
              <a:rPr lang="en-AU" i="1" dirty="0" smtClean="0"/>
              <a:t/>
            </a:r>
            <a:br>
              <a:rPr lang="en-AU" i="1" dirty="0" smtClean="0"/>
            </a:br>
            <a:r>
              <a:rPr lang="en-AU" i="1" dirty="0" smtClean="0"/>
              <a:t>Paris</a:t>
            </a:r>
            <a:br>
              <a:rPr lang="en-AU" i="1" dirty="0" smtClean="0"/>
            </a:br>
            <a:r>
              <a:rPr lang="en-AU" i="1" dirty="0" smtClean="0"/>
              <a:t>Aristotle</a:t>
            </a:r>
            <a:br>
              <a:rPr lang="en-AU" i="1" dirty="0" smtClean="0"/>
            </a:br>
            <a:r>
              <a:rPr lang="en-AU" i="1" dirty="0" smtClean="0"/>
              <a:t/>
            </a:r>
            <a:br>
              <a:rPr lang="en-AU" i="1" dirty="0" smtClean="0"/>
            </a:br>
            <a:r>
              <a:rPr lang="en-AU" i="1" dirty="0" smtClean="0"/>
              <a:t/>
            </a:r>
            <a:br>
              <a:rPr lang="en-AU" i="1" dirty="0" smtClean="0"/>
            </a:br>
            <a:r>
              <a:rPr lang="en-AU" i="1" dirty="0" smtClean="0"/>
              <a:t/>
            </a:r>
            <a:br>
              <a:rPr lang="en-AU" i="1" dirty="0" smtClean="0"/>
            </a:br>
            <a:r>
              <a:rPr lang="en-AU" i="1" dirty="0" smtClean="0"/>
              <a:t/>
            </a:r>
            <a:br>
              <a:rPr lang="en-AU" i="1" dirty="0" smtClean="0"/>
            </a:br>
            <a:r>
              <a:rPr lang="en-AU" i="1" dirty="0" smtClean="0"/>
              <a:t>Michael </a:t>
            </a:r>
            <a:br>
              <a:rPr lang="en-AU" i="1" dirty="0" smtClean="0"/>
            </a:br>
            <a:r>
              <a:rPr lang="en-AU" i="1" dirty="0" err="1" smtClean="0"/>
              <a:t>L’Estrange</a:t>
            </a:r>
            <a:endParaRPr lang="en-GB" i="1" dirty="0"/>
          </a:p>
        </p:txBody>
      </p:sp>
    </p:spTree>
    <p:extLst>
      <p:ext uri="{BB962C8B-B14F-4D97-AF65-F5344CB8AC3E}">
        <p14:creationId xmlns:p14="http://schemas.microsoft.com/office/powerpoint/2010/main" val="3662972139"/>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Expert panel:</a:t>
            </a:r>
            <a:endParaRPr lang="en-GB" dirty="0"/>
          </a:p>
        </p:txBody>
      </p:sp>
      <p:sp>
        <p:nvSpPr>
          <p:cNvPr id="3" name="Content Placeholder 2"/>
          <p:cNvSpPr>
            <a:spLocks noGrp="1"/>
          </p:cNvSpPr>
          <p:nvPr>
            <p:ph idx="1"/>
          </p:nvPr>
        </p:nvSpPr>
        <p:spPr>
          <a:xfrm>
            <a:off x="822960" y="1100628"/>
            <a:ext cx="7520940" cy="3928572"/>
          </a:xfrm>
        </p:spPr>
        <p:txBody>
          <a:bodyPr>
            <a:normAutofit fontScale="85000" lnSpcReduction="20000"/>
          </a:bodyPr>
          <a:lstStyle/>
          <a:p>
            <a:pPr marL="0" indent="0" algn="ctr"/>
            <a:r>
              <a:rPr lang="en-AU" sz="4800" dirty="0" smtClean="0"/>
              <a:t>IMAs </a:t>
            </a:r>
            <a:br>
              <a:rPr lang="en-AU" sz="4800" dirty="0" smtClean="0"/>
            </a:br>
            <a:r>
              <a:rPr lang="en-AU" sz="2100" dirty="0" smtClean="0"/>
              <a:t>irregular</a:t>
            </a:r>
            <a:br>
              <a:rPr lang="en-AU" sz="2100" dirty="0" smtClean="0"/>
            </a:br>
            <a:r>
              <a:rPr lang="en-AU" sz="2100" dirty="0" smtClean="0"/>
              <a:t>maritime </a:t>
            </a:r>
            <a:br>
              <a:rPr lang="en-AU" sz="2100" dirty="0" smtClean="0"/>
            </a:br>
            <a:r>
              <a:rPr lang="en-AU" sz="2100" dirty="0" smtClean="0"/>
              <a:t>arrivals</a:t>
            </a:r>
            <a:endParaRPr lang="en-GB" sz="2100" dirty="0"/>
          </a:p>
          <a:p>
            <a:pPr marL="0" indent="0"/>
            <a:r>
              <a:rPr lang="en-GB" dirty="0" smtClean="0"/>
              <a:t/>
            </a:r>
            <a:br>
              <a:rPr lang="en-GB" dirty="0" smtClean="0"/>
            </a:br>
            <a:r>
              <a:rPr lang="en-GB" dirty="0" smtClean="0"/>
              <a:t/>
            </a:r>
            <a:br>
              <a:rPr lang="en-GB" dirty="0" smtClean="0"/>
            </a:br>
            <a:r>
              <a:rPr lang="en-GB" sz="3000" dirty="0" smtClean="0"/>
              <a:t/>
            </a:r>
            <a:br>
              <a:rPr lang="en-GB" sz="3000" dirty="0" smtClean="0"/>
            </a:br>
            <a:r>
              <a:rPr lang="en-GB" sz="3000" b="0" dirty="0" smtClean="0"/>
              <a:t>‘</a:t>
            </a:r>
            <a:r>
              <a:rPr lang="en-GB" sz="3000" b="0" dirty="0"/>
              <a:t>The common and principal focus of activity … must be to shift the balance of risk, predictability and incentive in favour of the use of regular pathways of international protection and migration, and against the need to resort to irregular and dangerous boat voyages to Australia for those purposes.’ (3.1 p. 37)</a:t>
            </a:r>
          </a:p>
          <a:p>
            <a:endParaRPr lang="en-GB" b="0" dirty="0"/>
          </a:p>
        </p:txBody>
      </p:sp>
    </p:spTree>
    <p:extLst>
      <p:ext uri="{BB962C8B-B14F-4D97-AF65-F5344CB8AC3E}">
        <p14:creationId xmlns:p14="http://schemas.microsoft.com/office/powerpoint/2010/main" val="35983265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1+#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 calcmode="lin" valueType="num">
                                      <p:cBhvr additive="base">
                                        <p:cTn id="19" dur="500" fill="hold"/>
                                        <p:tgtEl>
                                          <p:spTgt spid="3">
                                            <p:txEl>
                                              <p:pRg st="1" end="1"/>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3">
                                            <p:txEl>
                                              <p:pRg st="1" end="1"/>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uiExpand="1"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8467" y="1219200"/>
            <a:ext cx="9135533" cy="4800600"/>
          </a:xfrm>
        </p:spPr>
      </p:pic>
      <p:sp>
        <p:nvSpPr>
          <p:cNvPr id="5" name="TextBox 4"/>
          <p:cNvSpPr txBox="1"/>
          <p:nvPr/>
        </p:nvSpPr>
        <p:spPr>
          <a:xfrm>
            <a:off x="0" y="381000"/>
            <a:ext cx="2151358" cy="369332"/>
          </a:xfrm>
          <a:prstGeom prst="rect">
            <a:avLst/>
          </a:prstGeom>
          <a:noFill/>
        </p:spPr>
        <p:txBody>
          <a:bodyPr wrap="none" rtlCol="0">
            <a:spAutoFit/>
          </a:bodyPr>
          <a:lstStyle/>
          <a:p>
            <a:r>
              <a:rPr lang="en-AU" dirty="0" smtClean="0"/>
              <a:t>Address root causes</a:t>
            </a:r>
            <a:endParaRPr lang="en-GB" dirty="0"/>
          </a:p>
        </p:txBody>
      </p:sp>
      <p:sp>
        <p:nvSpPr>
          <p:cNvPr id="6" name="TextBox 5"/>
          <p:cNvSpPr txBox="1"/>
          <p:nvPr/>
        </p:nvSpPr>
        <p:spPr>
          <a:xfrm>
            <a:off x="2667000" y="544592"/>
            <a:ext cx="3023072" cy="369332"/>
          </a:xfrm>
          <a:prstGeom prst="rect">
            <a:avLst/>
          </a:prstGeom>
          <a:noFill/>
        </p:spPr>
        <p:txBody>
          <a:bodyPr wrap="none" rtlCol="0">
            <a:spAutoFit/>
          </a:bodyPr>
          <a:lstStyle/>
          <a:p>
            <a:r>
              <a:rPr lang="en-AU" dirty="0" smtClean="0"/>
              <a:t>Help countries of first asylum</a:t>
            </a:r>
            <a:endParaRPr lang="en-GB" dirty="0"/>
          </a:p>
        </p:txBody>
      </p:sp>
      <p:sp>
        <p:nvSpPr>
          <p:cNvPr id="7" name="TextBox 6"/>
          <p:cNvSpPr txBox="1"/>
          <p:nvPr/>
        </p:nvSpPr>
        <p:spPr>
          <a:xfrm>
            <a:off x="6223471" y="952024"/>
            <a:ext cx="2244525" cy="646331"/>
          </a:xfrm>
          <a:prstGeom prst="rect">
            <a:avLst/>
          </a:prstGeom>
          <a:noFill/>
        </p:spPr>
        <p:txBody>
          <a:bodyPr wrap="none" rtlCol="0">
            <a:spAutoFit/>
          </a:bodyPr>
          <a:lstStyle/>
          <a:p>
            <a:r>
              <a:rPr lang="en-AU" dirty="0" smtClean="0"/>
              <a:t>Regional cooperation</a:t>
            </a:r>
            <a:br>
              <a:rPr lang="en-AU" dirty="0" smtClean="0"/>
            </a:br>
            <a:r>
              <a:rPr lang="en-AU" dirty="0" smtClean="0"/>
              <a:t>and capacity building</a:t>
            </a:r>
            <a:endParaRPr lang="en-GB" dirty="0"/>
          </a:p>
        </p:txBody>
      </p:sp>
      <p:sp>
        <p:nvSpPr>
          <p:cNvPr id="8" name="TextBox 7"/>
          <p:cNvSpPr txBox="1"/>
          <p:nvPr/>
        </p:nvSpPr>
        <p:spPr>
          <a:xfrm>
            <a:off x="2667000" y="3182034"/>
            <a:ext cx="1189493" cy="646331"/>
          </a:xfrm>
          <a:prstGeom prst="rect">
            <a:avLst/>
          </a:prstGeom>
          <a:noFill/>
        </p:spPr>
        <p:txBody>
          <a:bodyPr wrap="none" rtlCol="0">
            <a:spAutoFit/>
          </a:bodyPr>
          <a:lstStyle/>
          <a:p>
            <a:r>
              <a:rPr lang="en-AU" dirty="0" smtClean="0"/>
              <a:t>Disrupt </a:t>
            </a:r>
            <a:br>
              <a:rPr lang="en-AU" dirty="0" smtClean="0"/>
            </a:br>
            <a:r>
              <a:rPr lang="en-AU" dirty="0" smtClean="0"/>
              <a:t>smugglers</a:t>
            </a:r>
            <a:endParaRPr lang="en-GB" dirty="0"/>
          </a:p>
        </p:txBody>
      </p:sp>
      <p:sp>
        <p:nvSpPr>
          <p:cNvPr id="9" name="TextBox 8"/>
          <p:cNvSpPr txBox="1"/>
          <p:nvPr/>
        </p:nvSpPr>
        <p:spPr>
          <a:xfrm>
            <a:off x="3505200" y="5334000"/>
            <a:ext cx="1096775" cy="646331"/>
          </a:xfrm>
          <a:prstGeom prst="rect">
            <a:avLst/>
          </a:prstGeom>
          <a:noFill/>
        </p:spPr>
        <p:txBody>
          <a:bodyPr wrap="none" rtlCol="0">
            <a:spAutoFit/>
          </a:bodyPr>
          <a:lstStyle/>
          <a:p>
            <a:r>
              <a:rPr lang="en-AU" dirty="0" smtClean="0"/>
              <a:t>Excise</a:t>
            </a:r>
            <a:br>
              <a:rPr lang="en-AU" dirty="0" smtClean="0"/>
            </a:br>
            <a:r>
              <a:rPr lang="en-AU" dirty="0" smtClean="0"/>
              <a:t>mainland</a:t>
            </a:r>
            <a:endParaRPr lang="en-GB" dirty="0"/>
          </a:p>
        </p:txBody>
      </p:sp>
      <p:sp>
        <p:nvSpPr>
          <p:cNvPr id="11" name="TextBox 10"/>
          <p:cNvSpPr txBox="1"/>
          <p:nvPr/>
        </p:nvSpPr>
        <p:spPr>
          <a:xfrm>
            <a:off x="6743700" y="1750873"/>
            <a:ext cx="2400300" cy="1754326"/>
          </a:xfrm>
          <a:prstGeom prst="rect">
            <a:avLst/>
          </a:prstGeom>
          <a:noFill/>
        </p:spPr>
        <p:txBody>
          <a:bodyPr wrap="square" rtlCol="0">
            <a:spAutoFit/>
          </a:bodyPr>
          <a:lstStyle/>
          <a:p>
            <a:r>
              <a:rPr lang="en-AU" dirty="0" smtClean="0"/>
              <a:t>Quicker RSD, but using </a:t>
            </a:r>
            <a:br>
              <a:rPr lang="en-AU" dirty="0" smtClean="0"/>
            </a:br>
            <a:r>
              <a:rPr lang="en-AU" dirty="0" smtClean="0"/>
              <a:t>regional processing </a:t>
            </a:r>
            <a:br>
              <a:rPr lang="en-AU" dirty="0" smtClean="0"/>
            </a:br>
            <a:r>
              <a:rPr lang="en-AU" dirty="0" smtClean="0"/>
              <a:t/>
            </a:r>
            <a:br>
              <a:rPr lang="en-AU" dirty="0" smtClean="0"/>
            </a:br>
            <a:r>
              <a:rPr lang="en-AU" dirty="0" smtClean="0"/>
              <a:t/>
            </a:r>
            <a:br>
              <a:rPr lang="en-AU" dirty="0" smtClean="0"/>
            </a:br>
            <a:r>
              <a:rPr lang="en-AU" dirty="0" smtClean="0"/>
              <a:t/>
            </a:r>
            <a:br>
              <a:rPr lang="en-AU" dirty="0" smtClean="0"/>
            </a:br>
            <a:r>
              <a:rPr lang="en-AU" dirty="0" smtClean="0"/>
              <a:t>&amp;</a:t>
            </a:r>
            <a:endParaRPr lang="en-GB" dirty="0"/>
          </a:p>
        </p:txBody>
      </p:sp>
      <p:sp>
        <p:nvSpPr>
          <p:cNvPr id="12" name="TextBox 11"/>
          <p:cNvSpPr txBox="1"/>
          <p:nvPr/>
        </p:nvSpPr>
        <p:spPr>
          <a:xfrm>
            <a:off x="5206078" y="4267200"/>
            <a:ext cx="2367508" cy="923330"/>
          </a:xfrm>
          <a:prstGeom prst="rect">
            <a:avLst/>
          </a:prstGeom>
          <a:noFill/>
        </p:spPr>
        <p:txBody>
          <a:bodyPr wrap="none" rtlCol="0">
            <a:spAutoFit/>
          </a:bodyPr>
          <a:lstStyle/>
          <a:p>
            <a:r>
              <a:rPr lang="en-AU" dirty="0" smtClean="0">
                <a:solidFill>
                  <a:srgbClr val="002060"/>
                </a:solidFill>
              </a:rPr>
              <a:t>Raise to 20,000</a:t>
            </a:r>
            <a:br>
              <a:rPr lang="en-AU" dirty="0" smtClean="0">
                <a:solidFill>
                  <a:srgbClr val="002060"/>
                </a:solidFill>
              </a:rPr>
            </a:br>
            <a:r>
              <a:rPr lang="en-AU" dirty="0" smtClean="0">
                <a:solidFill>
                  <a:srgbClr val="002060"/>
                </a:solidFill>
              </a:rPr>
              <a:t>Allow some skilled</a:t>
            </a:r>
            <a:br>
              <a:rPr lang="en-AU" dirty="0" smtClean="0">
                <a:solidFill>
                  <a:srgbClr val="002060"/>
                </a:solidFill>
              </a:rPr>
            </a:br>
            <a:r>
              <a:rPr lang="en-AU" dirty="0" smtClean="0">
                <a:solidFill>
                  <a:srgbClr val="002060"/>
                </a:solidFill>
              </a:rPr>
              <a:t>IMAs: no SHP families </a:t>
            </a:r>
            <a:endParaRPr lang="en-GB" dirty="0">
              <a:solidFill>
                <a:srgbClr val="002060"/>
              </a:solidFill>
            </a:endParaRPr>
          </a:p>
        </p:txBody>
      </p:sp>
      <p:sp>
        <p:nvSpPr>
          <p:cNvPr id="13" name="TextBox 12"/>
          <p:cNvSpPr txBox="1"/>
          <p:nvPr/>
        </p:nvSpPr>
        <p:spPr>
          <a:xfrm>
            <a:off x="7772400" y="4680466"/>
            <a:ext cx="1424236" cy="646331"/>
          </a:xfrm>
          <a:prstGeom prst="rect">
            <a:avLst/>
          </a:prstGeom>
          <a:noFill/>
        </p:spPr>
        <p:txBody>
          <a:bodyPr wrap="none" rtlCol="0">
            <a:spAutoFit/>
          </a:bodyPr>
          <a:lstStyle/>
          <a:p>
            <a:r>
              <a:rPr lang="en-AU" dirty="0" smtClean="0"/>
              <a:t>Distribute</a:t>
            </a:r>
            <a:br>
              <a:rPr lang="en-AU" dirty="0" smtClean="0"/>
            </a:br>
            <a:r>
              <a:rPr lang="en-AU" dirty="0" smtClean="0"/>
              <a:t>resettlement</a:t>
            </a:r>
            <a:endParaRPr lang="en-GB" dirty="0"/>
          </a:p>
        </p:txBody>
      </p:sp>
      <p:sp>
        <p:nvSpPr>
          <p:cNvPr id="14" name="TextBox 13"/>
          <p:cNvSpPr txBox="1"/>
          <p:nvPr/>
        </p:nvSpPr>
        <p:spPr>
          <a:xfrm>
            <a:off x="3124200" y="4267200"/>
            <a:ext cx="1312026" cy="646331"/>
          </a:xfrm>
          <a:prstGeom prst="rect">
            <a:avLst/>
          </a:prstGeom>
          <a:noFill/>
        </p:spPr>
        <p:txBody>
          <a:bodyPr wrap="none" rtlCol="0">
            <a:spAutoFit/>
          </a:bodyPr>
          <a:lstStyle/>
          <a:p>
            <a:r>
              <a:rPr lang="en-AU" dirty="0" smtClean="0"/>
              <a:t>Removals </a:t>
            </a:r>
            <a:br>
              <a:rPr lang="en-AU" dirty="0" smtClean="0"/>
            </a:br>
            <a:r>
              <a:rPr lang="en-AU" dirty="0" smtClean="0"/>
              <a:t>and returns</a:t>
            </a:r>
            <a:endParaRPr lang="en-GB" dirty="0"/>
          </a:p>
        </p:txBody>
      </p:sp>
      <p:grpSp>
        <p:nvGrpSpPr>
          <p:cNvPr id="32" name="Group 31"/>
          <p:cNvGrpSpPr/>
          <p:nvPr/>
        </p:nvGrpSpPr>
        <p:grpSpPr>
          <a:xfrm>
            <a:off x="2151359" y="952024"/>
            <a:ext cx="2115841" cy="2019776"/>
            <a:chOff x="2151359" y="952024"/>
            <a:chExt cx="2115841" cy="2019776"/>
          </a:xfrm>
        </p:grpSpPr>
        <p:cxnSp>
          <p:nvCxnSpPr>
            <p:cNvPr id="28" name="Straight Arrow Connector 27"/>
            <p:cNvCxnSpPr/>
            <p:nvPr/>
          </p:nvCxnSpPr>
          <p:spPr>
            <a:xfrm>
              <a:off x="4267200" y="952024"/>
              <a:ext cx="0" cy="2019776"/>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9" name="Straight Arrow Connector 28"/>
            <p:cNvCxnSpPr/>
            <p:nvPr/>
          </p:nvCxnSpPr>
          <p:spPr>
            <a:xfrm flipH="1">
              <a:off x="2151359" y="952024"/>
              <a:ext cx="2115841" cy="533399"/>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grpSp>
      <p:grpSp>
        <p:nvGrpSpPr>
          <p:cNvPr id="51" name="Group 50"/>
          <p:cNvGrpSpPr/>
          <p:nvPr/>
        </p:nvGrpSpPr>
        <p:grpSpPr>
          <a:xfrm>
            <a:off x="1905001" y="838200"/>
            <a:ext cx="1981199" cy="1913930"/>
            <a:chOff x="1905001" y="838200"/>
            <a:chExt cx="1981199" cy="1913930"/>
          </a:xfrm>
        </p:grpSpPr>
        <p:cxnSp>
          <p:nvCxnSpPr>
            <p:cNvPr id="34" name="Straight Arrow Connector 33"/>
            <p:cNvCxnSpPr/>
            <p:nvPr/>
          </p:nvCxnSpPr>
          <p:spPr>
            <a:xfrm flipH="1">
              <a:off x="1905001" y="838200"/>
              <a:ext cx="16932" cy="533400"/>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35" name="Straight Arrow Connector 34"/>
            <p:cNvCxnSpPr/>
            <p:nvPr/>
          </p:nvCxnSpPr>
          <p:spPr>
            <a:xfrm>
              <a:off x="1921933" y="838200"/>
              <a:ext cx="1964267" cy="956965"/>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38" name="Straight Arrow Connector 37"/>
            <p:cNvCxnSpPr/>
            <p:nvPr/>
          </p:nvCxnSpPr>
          <p:spPr>
            <a:xfrm>
              <a:off x="1921933" y="838200"/>
              <a:ext cx="1049867" cy="1913930"/>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grpSp>
      <p:grpSp>
        <p:nvGrpSpPr>
          <p:cNvPr id="50" name="Group 49"/>
          <p:cNvGrpSpPr/>
          <p:nvPr/>
        </p:nvGrpSpPr>
        <p:grpSpPr>
          <a:xfrm>
            <a:off x="4343400" y="1598355"/>
            <a:ext cx="1981200" cy="1983045"/>
            <a:chOff x="4343400" y="1598355"/>
            <a:chExt cx="1981200" cy="1983045"/>
          </a:xfrm>
        </p:grpSpPr>
        <p:cxnSp>
          <p:nvCxnSpPr>
            <p:cNvPr id="46" name="Straight Arrow Connector 45"/>
            <p:cNvCxnSpPr/>
            <p:nvPr/>
          </p:nvCxnSpPr>
          <p:spPr>
            <a:xfrm flipH="1">
              <a:off x="4343400" y="1598355"/>
              <a:ext cx="1981200" cy="1373445"/>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48" name="Straight Arrow Connector 47"/>
            <p:cNvCxnSpPr/>
            <p:nvPr/>
          </p:nvCxnSpPr>
          <p:spPr>
            <a:xfrm flipH="1">
              <a:off x="4724400" y="1598355"/>
              <a:ext cx="1600200" cy="1983045"/>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grpSp>
      <p:grpSp>
        <p:nvGrpSpPr>
          <p:cNvPr id="65" name="Group 64"/>
          <p:cNvGrpSpPr/>
          <p:nvPr/>
        </p:nvGrpSpPr>
        <p:grpSpPr>
          <a:xfrm rot="21219903">
            <a:off x="3505200" y="3011316"/>
            <a:ext cx="990600" cy="733425"/>
            <a:chOff x="3505200" y="2847975"/>
            <a:chExt cx="990600" cy="733425"/>
          </a:xfrm>
        </p:grpSpPr>
        <p:cxnSp>
          <p:nvCxnSpPr>
            <p:cNvPr id="57" name="Straight Arrow Connector 56"/>
            <p:cNvCxnSpPr/>
            <p:nvPr/>
          </p:nvCxnSpPr>
          <p:spPr>
            <a:xfrm flipV="1">
              <a:off x="3505200" y="3238500"/>
              <a:ext cx="548387" cy="95250"/>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60" name="Straight Arrow Connector 59"/>
            <p:cNvCxnSpPr/>
            <p:nvPr/>
          </p:nvCxnSpPr>
          <p:spPr>
            <a:xfrm flipV="1">
              <a:off x="3505200" y="2847975"/>
              <a:ext cx="381000" cy="485775"/>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62" name="Straight Arrow Connector 61"/>
            <p:cNvCxnSpPr/>
            <p:nvPr/>
          </p:nvCxnSpPr>
          <p:spPr>
            <a:xfrm>
              <a:off x="3505200" y="3333750"/>
              <a:ext cx="990600" cy="247650"/>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grpSp>
      <p:grpSp>
        <p:nvGrpSpPr>
          <p:cNvPr id="73" name="Group 72"/>
          <p:cNvGrpSpPr/>
          <p:nvPr/>
        </p:nvGrpSpPr>
        <p:grpSpPr>
          <a:xfrm>
            <a:off x="7339383" y="3378029"/>
            <a:ext cx="1798267" cy="2533650"/>
            <a:chOff x="7345733" y="3333750"/>
            <a:chExt cx="1798267" cy="2533650"/>
          </a:xfrm>
        </p:grpSpPr>
        <p:cxnSp>
          <p:nvCxnSpPr>
            <p:cNvPr id="66" name="Straight Arrow Connector 65"/>
            <p:cNvCxnSpPr/>
            <p:nvPr/>
          </p:nvCxnSpPr>
          <p:spPr>
            <a:xfrm>
              <a:off x="7924800" y="5334000"/>
              <a:ext cx="381000" cy="533400"/>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67" name="Straight Arrow Connector 66"/>
            <p:cNvCxnSpPr/>
            <p:nvPr/>
          </p:nvCxnSpPr>
          <p:spPr>
            <a:xfrm flipH="1">
              <a:off x="7345733" y="5326797"/>
              <a:ext cx="579067" cy="0"/>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71" name="Straight Arrow Connector 70"/>
            <p:cNvCxnSpPr/>
            <p:nvPr/>
          </p:nvCxnSpPr>
          <p:spPr>
            <a:xfrm flipV="1">
              <a:off x="7924800" y="3333750"/>
              <a:ext cx="1219200" cy="1993048"/>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grpSp>
      <p:grpSp>
        <p:nvGrpSpPr>
          <p:cNvPr id="82" name="Group 81"/>
          <p:cNvGrpSpPr/>
          <p:nvPr/>
        </p:nvGrpSpPr>
        <p:grpSpPr>
          <a:xfrm>
            <a:off x="1921933" y="1316682"/>
            <a:ext cx="6244166" cy="2591402"/>
            <a:chOff x="1921933" y="1316682"/>
            <a:chExt cx="6244166" cy="2591402"/>
          </a:xfrm>
        </p:grpSpPr>
        <p:cxnSp>
          <p:nvCxnSpPr>
            <p:cNvPr id="74" name="Straight Arrow Connector 73"/>
            <p:cNvCxnSpPr/>
            <p:nvPr/>
          </p:nvCxnSpPr>
          <p:spPr>
            <a:xfrm flipH="1" flipV="1">
              <a:off x="3048000" y="2847975"/>
              <a:ext cx="1447800" cy="1060109"/>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79" name="Straight Arrow Connector 78"/>
            <p:cNvCxnSpPr/>
            <p:nvPr/>
          </p:nvCxnSpPr>
          <p:spPr>
            <a:xfrm flipH="1" flipV="1">
              <a:off x="1921933" y="1316682"/>
              <a:ext cx="6244166" cy="1901741"/>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grpSp>
      <p:sp>
        <p:nvSpPr>
          <p:cNvPr id="83" name="Arc 82"/>
          <p:cNvSpPr/>
          <p:nvPr/>
        </p:nvSpPr>
        <p:spPr>
          <a:xfrm>
            <a:off x="4675306" y="3733800"/>
            <a:ext cx="3276600" cy="2246531"/>
          </a:xfrm>
          <a:prstGeom prst="arc">
            <a:avLst>
              <a:gd name="adj1" fmla="val 10361692"/>
              <a:gd name="adj2" fmla="val 19946726"/>
            </a:avLst>
          </a:prstGeom>
          <a:ln w="3810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grpSp>
        <p:nvGrpSpPr>
          <p:cNvPr id="92" name="Group 91"/>
          <p:cNvGrpSpPr/>
          <p:nvPr/>
        </p:nvGrpSpPr>
        <p:grpSpPr>
          <a:xfrm>
            <a:off x="4233440" y="2320417"/>
            <a:ext cx="4506768" cy="1219200"/>
            <a:chOff x="4256232" y="2362200"/>
            <a:chExt cx="4506768" cy="1219200"/>
          </a:xfrm>
        </p:grpSpPr>
        <p:cxnSp>
          <p:nvCxnSpPr>
            <p:cNvPr id="52" name="Straight Arrow Connector 51"/>
            <p:cNvCxnSpPr/>
            <p:nvPr/>
          </p:nvCxnSpPr>
          <p:spPr>
            <a:xfrm flipH="1">
              <a:off x="8153400" y="2362200"/>
              <a:ext cx="609600" cy="876300"/>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54" name="Straight Arrow Connector 53"/>
            <p:cNvCxnSpPr/>
            <p:nvPr/>
          </p:nvCxnSpPr>
          <p:spPr>
            <a:xfrm flipH="1">
              <a:off x="7086600" y="2362200"/>
              <a:ext cx="1676400" cy="971550"/>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89" name="Straight Arrow Connector 88"/>
            <p:cNvCxnSpPr/>
            <p:nvPr/>
          </p:nvCxnSpPr>
          <p:spPr>
            <a:xfrm flipH="1">
              <a:off x="4713432" y="2362200"/>
              <a:ext cx="4038600" cy="1219200"/>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90" name="Straight Arrow Connector 89"/>
            <p:cNvCxnSpPr/>
            <p:nvPr/>
          </p:nvCxnSpPr>
          <p:spPr>
            <a:xfrm flipH="1">
              <a:off x="4256232" y="2362200"/>
              <a:ext cx="4495800" cy="609600"/>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grpSp>
      <p:sp>
        <p:nvSpPr>
          <p:cNvPr id="93" name="TextBox 92"/>
          <p:cNvSpPr txBox="1"/>
          <p:nvPr/>
        </p:nvSpPr>
        <p:spPr>
          <a:xfrm>
            <a:off x="7170556" y="6233067"/>
            <a:ext cx="1595052" cy="369332"/>
          </a:xfrm>
          <a:prstGeom prst="rect">
            <a:avLst/>
          </a:prstGeom>
          <a:noFill/>
        </p:spPr>
        <p:txBody>
          <a:bodyPr wrap="none" rtlCol="0">
            <a:spAutoFit/>
          </a:bodyPr>
          <a:lstStyle/>
          <a:p>
            <a:r>
              <a:rPr lang="en-AU" dirty="0" smtClean="0"/>
              <a:t>More research</a:t>
            </a:r>
            <a:endParaRPr lang="en-GB" dirty="0"/>
          </a:p>
        </p:txBody>
      </p:sp>
    </p:spTree>
    <p:extLst>
      <p:ext uri="{BB962C8B-B14F-4D97-AF65-F5344CB8AC3E}">
        <p14:creationId xmlns:p14="http://schemas.microsoft.com/office/powerpoint/2010/main" val="30957796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31" presetClass="entr" presetSubtype="0" fill="hold" nodeType="withEffect">
                                  <p:stCondLst>
                                    <p:cond delay="0"/>
                                  </p:stCondLst>
                                  <p:childTnLst>
                                    <p:set>
                                      <p:cBhvr>
                                        <p:cTn id="8" dur="1" fill="hold">
                                          <p:stCondLst>
                                            <p:cond delay="0"/>
                                          </p:stCondLst>
                                        </p:cTn>
                                        <p:tgtEl>
                                          <p:spTgt spid="51"/>
                                        </p:tgtEl>
                                        <p:attrNameLst>
                                          <p:attrName>style.visibility</p:attrName>
                                        </p:attrNameLst>
                                      </p:cBhvr>
                                      <p:to>
                                        <p:strVal val="visible"/>
                                      </p:to>
                                    </p:set>
                                    <p:anim calcmode="lin" valueType="num">
                                      <p:cBhvr>
                                        <p:cTn id="9" dur="1000" fill="hold"/>
                                        <p:tgtEl>
                                          <p:spTgt spid="51"/>
                                        </p:tgtEl>
                                        <p:attrNameLst>
                                          <p:attrName>ppt_w</p:attrName>
                                        </p:attrNameLst>
                                      </p:cBhvr>
                                      <p:tavLst>
                                        <p:tav tm="0">
                                          <p:val>
                                            <p:fltVal val="0"/>
                                          </p:val>
                                        </p:tav>
                                        <p:tav tm="100000">
                                          <p:val>
                                            <p:strVal val="#ppt_w"/>
                                          </p:val>
                                        </p:tav>
                                      </p:tavLst>
                                    </p:anim>
                                    <p:anim calcmode="lin" valueType="num">
                                      <p:cBhvr>
                                        <p:cTn id="10" dur="1000" fill="hold"/>
                                        <p:tgtEl>
                                          <p:spTgt spid="51"/>
                                        </p:tgtEl>
                                        <p:attrNameLst>
                                          <p:attrName>ppt_h</p:attrName>
                                        </p:attrNameLst>
                                      </p:cBhvr>
                                      <p:tavLst>
                                        <p:tav tm="0">
                                          <p:val>
                                            <p:fltVal val="0"/>
                                          </p:val>
                                        </p:tav>
                                        <p:tav tm="100000">
                                          <p:val>
                                            <p:strVal val="#ppt_h"/>
                                          </p:val>
                                        </p:tav>
                                      </p:tavLst>
                                    </p:anim>
                                    <p:anim calcmode="lin" valueType="num">
                                      <p:cBhvr>
                                        <p:cTn id="11" dur="1000" fill="hold"/>
                                        <p:tgtEl>
                                          <p:spTgt spid="51"/>
                                        </p:tgtEl>
                                        <p:attrNameLst>
                                          <p:attrName>style.rotation</p:attrName>
                                        </p:attrNameLst>
                                      </p:cBhvr>
                                      <p:tavLst>
                                        <p:tav tm="0">
                                          <p:val>
                                            <p:fltVal val="90"/>
                                          </p:val>
                                        </p:tav>
                                        <p:tav tm="100000">
                                          <p:val>
                                            <p:fltVal val="0"/>
                                          </p:val>
                                        </p:tav>
                                      </p:tavLst>
                                    </p:anim>
                                    <p:animEffect transition="in" filter="fade">
                                      <p:cBhvr>
                                        <p:cTn id="12" dur="1000"/>
                                        <p:tgtEl>
                                          <p:spTgt spid="51"/>
                                        </p:tgtEl>
                                      </p:cBhvr>
                                    </p:animEffect>
                                  </p:childTnLst>
                                  <p:subTnLst>
                                    <p:set>
                                      <p:cBhvr override="childStyle">
                                        <p:cTn dur="1" fill="hold" display="0" masterRel="nextClick" afterEffect="1"/>
                                        <p:tgtEl>
                                          <p:spTgt spid="51"/>
                                        </p:tgtEl>
                                        <p:attrNameLst>
                                          <p:attrName>style.visibility</p:attrName>
                                        </p:attrNameLst>
                                      </p:cBhvr>
                                      <p:to>
                                        <p:strVal val="hidden"/>
                                      </p:to>
                                    </p:set>
                                  </p:sub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childTnLst>
                                </p:cTn>
                              </p:par>
                              <p:par>
                                <p:cTn id="17" presetID="31" presetClass="entr" presetSubtype="0" fill="hold" nodeType="withEffect">
                                  <p:stCondLst>
                                    <p:cond delay="0"/>
                                  </p:stCondLst>
                                  <p:childTnLst>
                                    <p:set>
                                      <p:cBhvr>
                                        <p:cTn id="18" dur="1" fill="hold">
                                          <p:stCondLst>
                                            <p:cond delay="0"/>
                                          </p:stCondLst>
                                        </p:cTn>
                                        <p:tgtEl>
                                          <p:spTgt spid="32"/>
                                        </p:tgtEl>
                                        <p:attrNameLst>
                                          <p:attrName>style.visibility</p:attrName>
                                        </p:attrNameLst>
                                      </p:cBhvr>
                                      <p:to>
                                        <p:strVal val="visible"/>
                                      </p:to>
                                    </p:set>
                                    <p:anim calcmode="lin" valueType="num">
                                      <p:cBhvr>
                                        <p:cTn id="19" dur="1000" fill="hold"/>
                                        <p:tgtEl>
                                          <p:spTgt spid="32"/>
                                        </p:tgtEl>
                                        <p:attrNameLst>
                                          <p:attrName>ppt_w</p:attrName>
                                        </p:attrNameLst>
                                      </p:cBhvr>
                                      <p:tavLst>
                                        <p:tav tm="0">
                                          <p:val>
                                            <p:fltVal val="0"/>
                                          </p:val>
                                        </p:tav>
                                        <p:tav tm="100000">
                                          <p:val>
                                            <p:strVal val="#ppt_w"/>
                                          </p:val>
                                        </p:tav>
                                      </p:tavLst>
                                    </p:anim>
                                    <p:anim calcmode="lin" valueType="num">
                                      <p:cBhvr>
                                        <p:cTn id="20" dur="1000" fill="hold"/>
                                        <p:tgtEl>
                                          <p:spTgt spid="32"/>
                                        </p:tgtEl>
                                        <p:attrNameLst>
                                          <p:attrName>ppt_h</p:attrName>
                                        </p:attrNameLst>
                                      </p:cBhvr>
                                      <p:tavLst>
                                        <p:tav tm="0">
                                          <p:val>
                                            <p:fltVal val="0"/>
                                          </p:val>
                                        </p:tav>
                                        <p:tav tm="100000">
                                          <p:val>
                                            <p:strVal val="#ppt_h"/>
                                          </p:val>
                                        </p:tav>
                                      </p:tavLst>
                                    </p:anim>
                                    <p:anim calcmode="lin" valueType="num">
                                      <p:cBhvr>
                                        <p:cTn id="21" dur="1000" fill="hold"/>
                                        <p:tgtEl>
                                          <p:spTgt spid="32"/>
                                        </p:tgtEl>
                                        <p:attrNameLst>
                                          <p:attrName>style.rotation</p:attrName>
                                        </p:attrNameLst>
                                      </p:cBhvr>
                                      <p:tavLst>
                                        <p:tav tm="0">
                                          <p:val>
                                            <p:fltVal val="90"/>
                                          </p:val>
                                        </p:tav>
                                        <p:tav tm="100000">
                                          <p:val>
                                            <p:fltVal val="0"/>
                                          </p:val>
                                        </p:tav>
                                      </p:tavLst>
                                    </p:anim>
                                    <p:animEffect transition="in" filter="fade">
                                      <p:cBhvr>
                                        <p:cTn id="22" dur="1000"/>
                                        <p:tgtEl>
                                          <p:spTgt spid="32"/>
                                        </p:tgtEl>
                                      </p:cBhvr>
                                    </p:animEffect>
                                  </p:childTnLst>
                                  <p:subTnLst>
                                    <p:set>
                                      <p:cBhvr override="childStyle">
                                        <p:cTn dur="1" fill="hold" display="0" masterRel="nextClick" afterEffect="1"/>
                                        <p:tgtEl>
                                          <p:spTgt spid="32"/>
                                        </p:tgtEl>
                                        <p:attrNameLst>
                                          <p:attrName>style.visibility</p:attrName>
                                        </p:attrNameLst>
                                      </p:cBhvr>
                                      <p:to>
                                        <p:strVal val="hidden"/>
                                      </p:to>
                                    </p:set>
                                  </p:sub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childTnLst>
                                </p:cTn>
                              </p:par>
                              <p:par>
                                <p:cTn id="27" presetID="53" presetClass="entr" presetSubtype="16" fill="hold" nodeType="withEffect">
                                  <p:stCondLst>
                                    <p:cond delay="0"/>
                                  </p:stCondLst>
                                  <p:childTnLst>
                                    <p:set>
                                      <p:cBhvr>
                                        <p:cTn id="28" dur="1" fill="hold">
                                          <p:stCondLst>
                                            <p:cond delay="0"/>
                                          </p:stCondLst>
                                        </p:cTn>
                                        <p:tgtEl>
                                          <p:spTgt spid="50"/>
                                        </p:tgtEl>
                                        <p:attrNameLst>
                                          <p:attrName>style.visibility</p:attrName>
                                        </p:attrNameLst>
                                      </p:cBhvr>
                                      <p:to>
                                        <p:strVal val="visible"/>
                                      </p:to>
                                    </p:set>
                                    <p:anim calcmode="lin" valueType="num">
                                      <p:cBhvr>
                                        <p:cTn id="29" dur="1000" fill="hold"/>
                                        <p:tgtEl>
                                          <p:spTgt spid="50"/>
                                        </p:tgtEl>
                                        <p:attrNameLst>
                                          <p:attrName>ppt_w</p:attrName>
                                        </p:attrNameLst>
                                      </p:cBhvr>
                                      <p:tavLst>
                                        <p:tav tm="0">
                                          <p:val>
                                            <p:fltVal val="0"/>
                                          </p:val>
                                        </p:tav>
                                        <p:tav tm="100000">
                                          <p:val>
                                            <p:strVal val="#ppt_w"/>
                                          </p:val>
                                        </p:tav>
                                      </p:tavLst>
                                    </p:anim>
                                    <p:anim calcmode="lin" valueType="num">
                                      <p:cBhvr>
                                        <p:cTn id="30" dur="1000" fill="hold"/>
                                        <p:tgtEl>
                                          <p:spTgt spid="50"/>
                                        </p:tgtEl>
                                        <p:attrNameLst>
                                          <p:attrName>ppt_h</p:attrName>
                                        </p:attrNameLst>
                                      </p:cBhvr>
                                      <p:tavLst>
                                        <p:tav tm="0">
                                          <p:val>
                                            <p:fltVal val="0"/>
                                          </p:val>
                                        </p:tav>
                                        <p:tav tm="100000">
                                          <p:val>
                                            <p:strVal val="#ppt_h"/>
                                          </p:val>
                                        </p:tav>
                                      </p:tavLst>
                                    </p:anim>
                                    <p:animEffect transition="in" filter="fade">
                                      <p:cBhvr>
                                        <p:cTn id="31" dur="1000"/>
                                        <p:tgtEl>
                                          <p:spTgt spid="50"/>
                                        </p:tgtEl>
                                      </p:cBhvr>
                                    </p:animEffect>
                                  </p:childTnLst>
                                  <p:subTnLst>
                                    <p:set>
                                      <p:cBhvr override="childStyle">
                                        <p:cTn dur="1" fill="hold" display="0" masterRel="nextClick" afterEffect="1"/>
                                        <p:tgtEl>
                                          <p:spTgt spid="50"/>
                                        </p:tgtEl>
                                        <p:attrNameLst>
                                          <p:attrName>style.visibility</p:attrName>
                                        </p:attrNameLst>
                                      </p:cBhvr>
                                      <p:to>
                                        <p:strVal val="hidden"/>
                                      </p:to>
                                    </p:set>
                                  </p:subTnLst>
                                </p:cTn>
                              </p:par>
                            </p:childTnLst>
                          </p:cTn>
                        </p:par>
                      </p:childTnLst>
                    </p:cTn>
                  </p:par>
                  <p:par>
                    <p:cTn id="32" fill="hold">
                      <p:stCondLst>
                        <p:cond delay="indefinite"/>
                      </p:stCondLst>
                      <p:childTnLst>
                        <p:par>
                          <p:cTn id="33" fill="hold">
                            <p:stCondLst>
                              <p:cond delay="0"/>
                            </p:stCondLst>
                            <p:childTnLst>
                              <p:par>
                                <p:cTn id="34" presetID="1" presetClass="entr" presetSubtype="0" fill="hold" grpId="0" nodeType="clickEffect">
                                  <p:stCondLst>
                                    <p:cond delay="0"/>
                                  </p:stCondLst>
                                  <p:childTnLst>
                                    <p:set>
                                      <p:cBhvr>
                                        <p:cTn id="35" dur="1" fill="hold">
                                          <p:stCondLst>
                                            <p:cond delay="0"/>
                                          </p:stCondLst>
                                        </p:cTn>
                                        <p:tgtEl>
                                          <p:spTgt spid="11"/>
                                        </p:tgtEl>
                                        <p:attrNameLst>
                                          <p:attrName>style.visibility</p:attrName>
                                        </p:attrNameLst>
                                      </p:cBhvr>
                                      <p:to>
                                        <p:strVal val="visible"/>
                                      </p:to>
                                    </p:set>
                                  </p:childTnLst>
                                </p:cTn>
                              </p:par>
                              <p:par>
                                <p:cTn id="36" presetID="22" presetClass="entr" presetSubtype="4" fill="hold" nodeType="withEffect">
                                  <p:stCondLst>
                                    <p:cond delay="0"/>
                                  </p:stCondLst>
                                  <p:childTnLst>
                                    <p:set>
                                      <p:cBhvr>
                                        <p:cTn id="37" dur="1" fill="hold">
                                          <p:stCondLst>
                                            <p:cond delay="0"/>
                                          </p:stCondLst>
                                        </p:cTn>
                                        <p:tgtEl>
                                          <p:spTgt spid="92"/>
                                        </p:tgtEl>
                                        <p:attrNameLst>
                                          <p:attrName>style.visibility</p:attrName>
                                        </p:attrNameLst>
                                      </p:cBhvr>
                                      <p:to>
                                        <p:strVal val="visible"/>
                                      </p:to>
                                    </p:set>
                                    <p:animEffect transition="in" filter="wipe(down)">
                                      <p:cBhvr>
                                        <p:cTn id="38" dur="1000"/>
                                        <p:tgtEl>
                                          <p:spTgt spid="92"/>
                                        </p:tgtEl>
                                      </p:cBhvr>
                                    </p:animEffect>
                                  </p:childTnLst>
                                  <p:subTnLst>
                                    <p:set>
                                      <p:cBhvr override="childStyle">
                                        <p:cTn dur="1" fill="hold" display="0" masterRel="nextClick" afterEffect="1"/>
                                        <p:tgtEl>
                                          <p:spTgt spid="92"/>
                                        </p:tgtEl>
                                        <p:attrNameLst>
                                          <p:attrName>style.visibility</p:attrName>
                                        </p:attrNameLst>
                                      </p:cBhvr>
                                      <p:to>
                                        <p:strVal val="hidden"/>
                                      </p:to>
                                    </p:set>
                                  </p:sub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8"/>
                                        </p:tgtEl>
                                        <p:attrNameLst>
                                          <p:attrName>style.visibility</p:attrName>
                                        </p:attrNameLst>
                                      </p:cBhvr>
                                      <p:to>
                                        <p:strVal val="visible"/>
                                      </p:to>
                                    </p:set>
                                  </p:childTnLst>
                                </p:cTn>
                              </p:par>
                              <p:par>
                                <p:cTn id="43" presetID="22" presetClass="entr" presetSubtype="4" fill="hold" nodeType="withEffect">
                                  <p:stCondLst>
                                    <p:cond delay="0"/>
                                  </p:stCondLst>
                                  <p:childTnLst>
                                    <p:set>
                                      <p:cBhvr>
                                        <p:cTn id="44" dur="1" fill="hold">
                                          <p:stCondLst>
                                            <p:cond delay="0"/>
                                          </p:stCondLst>
                                        </p:cTn>
                                        <p:tgtEl>
                                          <p:spTgt spid="65"/>
                                        </p:tgtEl>
                                        <p:attrNameLst>
                                          <p:attrName>style.visibility</p:attrName>
                                        </p:attrNameLst>
                                      </p:cBhvr>
                                      <p:to>
                                        <p:strVal val="visible"/>
                                      </p:to>
                                    </p:set>
                                    <p:animEffect transition="in" filter="wipe(down)">
                                      <p:cBhvr>
                                        <p:cTn id="45" dur="1000"/>
                                        <p:tgtEl>
                                          <p:spTgt spid="65"/>
                                        </p:tgtEl>
                                      </p:cBhvr>
                                    </p:animEffect>
                                  </p:childTnLst>
                                  <p:subTnLst>
                                    <p:set>
                                      <p:cBhvr override="childStyle">
                                        <p:cTn dur="1" fill="hold" display="0" masterRel="nextClick" afterEffect="1"/>
                                        <p:tgtEl>
                                          <p:spTgt spid="65"/>
                                        </p:tgtEl>
                                        <p:attrNameLst>
                                          <p:attrName>style.visibility</p:attrName>
                                        </p:attrNameLst>
                                      </p:cBhvr>
                                      <p:to>
                                        <p:strVal val="hidden"/>
                                      </p:to>
                                    </p:set>
                                  </p:subTnLst>
                                </p:cTn>
                              </p:par>
                            </p:childTnLst>
                          </p:cTn>
                        </p:par>
                      </p:childTnLst>
                    </p:cTn>
                  </p:par>
                  <p:par>
                    <p:cTn id="46" fill="hold">
                      <p:stCondLst>
                        <p:cond delay="indefinite"/>
                      </p:stCondLst>
                      <p:childTnLst>
                        <p:par>
                          <p:cTn id="47" fill="hold">
                            <p:stCondLst>
                              <p:cond delay="0"/>
                            </p:stCondLst>
                            <p:childTnLst>
                              <p:par>
                                <p:cTn id="48" presetID="1" presetClass="entr" presetSubtype="0" fill="hold" grpId="0" nodeType="clickEffect">
                                  <p:stCondLst>
                                    <p:cond delay="0"/>
                                  </p:stCondLst>
                                  <p:childTnLst>
                                    <p:set>
                                      <p:cBhvr>
                                        <p:cTn id="49" dur="1" fill="hold">
                                          <p:stCondLst>
                                            <p:cond delay="0"/>
                                          </p:stCondLst>
                                        </p:cTn>
                                        <p:tgtEl>
                                          <p:spTgt spid="9"/>
                                        </p:tgtEl>
                                        <p:attrNameLst>
                                          <p:attrName>style.visibility</p:attrName>
                                        </p:attrNameLst>
                                      </p:cBhvr>
                                      <p:to>
                                        <p:strVal val="visible"/>
                                      </p:to>
                                    </p:set>
                                  </p:childTnLst>
                                </p:cTn>
                              </p:par>
                              <p:par>
                                <p:cTn id="50" presetID="22" presetClass="entr" presetSubtype="4" fill="hold" grpId="0" nodeType="withEffect">
                                  <p:stCondLst>
                                    <p:cond delay="0"/>
                                  </p:stCondLst>
                                  <p:childTnLst>
                                    <p:set>
                                      <p:cBhvr>
                                        <p:cTn id="51" dur="1" fill="hold">
                                          <p:stCondLst>
                                            <p:cond delay="0"/>
                                          </p:stCondLst>
                                        </p:cTn>
                                        <p:tgtEl>
                                          <p:spTgt spid="83"/>
                                        </p:tgtEl>
                                        <p:attrNameLst>
                                          <p:attrName>style.visibility</p:attrName>
                                        </p:attrNameLst>
                                      </p:cBhvr>
                                      <p:to>
                                        <p:strVal val="visible"/>
                                      </p:to>
                                    </p:set>
                                    <p:animEffect transition="in" filter="wipe(down)">
                                      <p:cBhvr>
                                        <p:cTn id="52" dur="1000"/>
                                        <p:tgtEl>
                                          <p:spTgt spid="83"/>
                                        </p:tgtEl>
                                      </p:cBhvr>
                                    </p:animEffect>
                                  </p:childTnLst>
                                </p:cTn>
                              </p:par>
                            </p:childTnLst>
                          </p:cTn>
                        </p:par>
                      </p:childTnLst>
                    </p:cTn>
                  </p:par>
                  <p:par>
                    <p:cTn id="53" fill="hold">
                      <p:stCondLst>
                        <p:cond delay="indefinite"/>
                      </p:stCondLst>
                      <p:childTnLst>
                        <p:par>
                          <p:cTn id="54" fill="hold">
                            <p:stCondLst>
                              <p:cond delay="0"/>
                            </p:stCondLst>
                            <p:childTnLst>
                              <p:par>
                                <p:cTn id="55" presetID="1" presetClass="entr" presetSubtype="0" fill="hold" grpId="0" nodeType="clickEffect">
                                  <p:stCondLst>
                                    <p:cond delay="0"/>
                                  </p:stCondLst>
                                  <p:childTnLst>
                                    <p:set>
                                      <p:cBhvr>
                                        <p:cTn id="56" dur="1" fill="hold">
                                          <p:stCondLst>
                                            <p:cond delay="0"/>
                                          </p:stCondLst>
                                        </p:cTn>
                                        <p:tgtEl>
                                          <p:spTgt spid="13"/>
                                        </p:tgtEl>
                                        <p:attrNameLst>
                                          <p:attrName>style.visibility</p:attrName>
                                        </p:attrNameLst>
                                      </p:cBhvr>
                                      <p:to>
                                        <p:strVal val="visible"/>
                                      </p:to>
                                    </p:set>
                                  </p:childTnLst>
                                </p:cTn>
                              </p:par>
                              <p:par>
                                <p:cTn id="57" presetID="21" presetClass="entr" presetSubtype="1" fill="hold" nodeType="withEffect">
                                  <p:stCondLst>
                                    <p:cond delay="0"/>
                                  </p:stCondLst>
                                  <p:childTnLst>
                                    <p:set>
                                      <p:cBhvr>
                                        <p:cTn id="58" dur="1" fill="hold">
                                          <p:stCondLst>
                                            <p:cond delay="0"/>
                                          </p:stCondLst>
                                        </p:cTn>
                                        <p:tgtEl>
                                          <p:spTgt spid="73"/>
                                        </p:tgtEl>
                                        <p:attrNameLst>
                                          <p:attrName>style.visibility</p:attrName>
                                        </p:attrNameLst>
                                      </p:cBhvr>
                                      <p:to>
                                        <p:strVal val="visible"/>
                                      </p:to>
                                    </p:set>
                                    <p:animEffect transition="in" filter="wheel(1)">
                                      <p:cBhvr>
                                        <p:cTn id="59" dur="1000"/>
                                        <p:tgtEl>
                                          <p:spTgt spid="73"/>
                                        </p:tgtEl>
                                      </p:cBhvr>
                                    </p:animEffect>
                                  </p:childTnLst>
                                  <p:subTnLst>
                                    <p:set>
                                      <p:cBhvr override="childStyle">
                                        <p:cTn dur="1" fill="hold" display="0" masterRel="nextClick" afterEffect="1"/>
                                        <p:tgtEl>
                                          <p:spTgt spid="73"/>
                                        </p:tgtEl>
                                        <p:attrNameLst>
                                          <p:attrName>style.visibility</p:attrName>
                                        </p:attrNameLst>
                                      </p:cBhvr>
                                      <p:to>
                                        <p:strVal val="hidden"/>
                                      </p:to>
                                    </p:set>
                                  </p:subTnLst>
                                </p:cTn>
                              </p:par>
                            </p:childTnLst>
                          </p:cTn>
                        </p:par>
                      </p:childTnLst>
                    </p:cTn>
                  </p:par>
                  <p:par>
                    <p:cTn id="60" fill="hold">
                      <p:stCondLst>
                        <p:cond delay="indefinite"/>
                      </p:stCondLst>
                      <p:childTnLst>
                        <p:par>
                          <p:cTn id="61" fill="hold">
                            <p:stCondLst>
                              <p:cond delay="0"/>
                            </p:stCondLst>
                            <p:childTnLst>
                              <p:par>
                                <p:cTn id="62" presetID="16" presetClass="entr" presetSubtype="21" fill="hold" grpId="0" nodeType="clickEffect">
                                  <p:stCondLst>
                                    <p:cond delay="0"/>
                                  </p:stCondLst>
                                  <p:childTnLst>
                                    <p:set>
                                      <p:cBhvr>
                                        <p:cTn id="63" dur="1" fill="hold">
                                          <p:stCondLst>
                                            <p:cond delay="0"/>
                                          </p:stCondLst>
                                        </p:cTn>
                                        <p:tgtEl>
                                          <p:spTgt spid="12"/>
                                        </p:tgtEl>
                                        <p:attrNameLst>
                                          <p:attrName>style.visibility</p:attrName>
                                        </p:attrNameLst>
                                      </p:cBhvr>
                                      <p:to>
                                        <p:strVal val="visible"/>
                                      </p:to>
                                    </p:set>
                                    <p:animEffect transition="in" filter="barn(inVertical)">
                                      <p:cBhvr>
                                        <p:cTn id="64" dur="500"/>
                                        <p:tgtEl>
                                          <p:spTgt spid="12"/>
                                        </p:tgtEl>
                                      </p:cBhvr>
                                    </p:animEffect>
                                  </p:childTnLst>
                                </p:cTn>
                              </p:par>
                            </p:childTnLst>
                          </p:cTn>
                        </p:par>
                      </p:childTnLst>
                    </p:cTn>
                  </p:par>
                  <p:par>
                    <p:cTn id="65" fill="hold">
                      <p:stCondLst>
                        <p:cond delay="indefinite"/>
                      </p:stCondLst>
                      <p:childTnLst>
                        <p:par>
                          <p:cTn id="66" fill="hold">
                            <p:stCondLst>
                              <p:cond delay="0"/>
                            </p:stCondLst>
                            <p:childTnLst>
                              <p:par>
                                <p:cTn id="67" presetID="1" presetClass="entr" presetSubtype="0" fill="hold" grpId="0" nodeType="clickEffect">
                                  <p:stCondLst>
                                    <p:cond delay="0"/>
                                  </p:stCondLst>
                                  <p:childTnLst>
                                    <p:set>
                                      <p:cBhvr>
                                        <p:cTn id="68" dur="1" fill="hold">
                                          <p:stCondLst>
                                            <p:cond delay="0"/>
                                          </p:stCondLst>
                                        </p:cTn>
                                        <p:tgtEl>
                                          <p:spTgt spid="14"/>
                                        </p:tgtEl>
                                        <p:attrNameLst>
                                          <p:attrName>style.visibility</p:attrName>
                                        </p:attrNameLst>
                                      </p:cBhvr>
                                      <p:to>
                                        <p:strVal val="visible"/>
                                      </p:to>
                                    </p:set>
                                  </p:childTnLst>
                                </p:cTn>
                              </p:par>
                              <p:par>
                                <p:cTn id="69" presetID="22" presetClass="entr" presetSubtype="4" fill="hold" nodeType="withEffect">
                                  <p:stCondLst>
                                    <p:cond delay="0"/>
                                  </p:stCondLst>
                                  <p:childTnLst>
                                    <p:set>
                                      <p:cBhvr>
                                        <p:cTn id="70" dur="1" fill="hold">
                                          <p:stCondLst>
                                            <p:cond delay="0"/>
                                          </p:stCondLst>
                                        </p:cTn>
                                        <p:tgtEl>
                                          <p:spTgt spid="82"/>
                                        </p:tgtEl>
                                        <p:attrNameLst>
                                          <p:attrName>style.visibility</p:attrName>
                                        </p:attrNameLst>
                                      </p:cBhvr>
                                      <p:to>
                                        <p:strVal val="visible"/>
                                      </p:to>
                                    </p:set>
                                    <p:animEffect transition="in" filter="wipe(down)">
                                      <p:cBhvr>
                                        <p:cTn id="71" dur="1000"/>
                                        <p:tgtEl>
                                          <p:spTgt spid="82"/>
                                        </p:tgtEl>
                                      </p:cBhvr>
                                    </p:animEffect>
                                  </p:childTnLst>
                                  <p:subTnLst>
                                    <p:set>
                                      <p:cBhvr override="childStyle">
                                        <p:cTn dur="1" fill="hold" display="0" masterRel="nextClick" afterEffect="1"/>
                                        <p:tgtEl>
                                          <p:spTgt spid="82"/>
                                        </p:tgtEl>
                                        <p:attrNameLst>
                                          <p:attrName>style.visibility</p:attrName>
                                        </p:attrNameLst>
                                      </p:cBhvr>
                                      <p:to>
                                        <p:strVal val="hidden"/>
                                      </p:to>
                                    </p:set>
                                  </p:subTnLst>
                                </p:cTn>
                              </p:par>
                            </p:childTnLst>
                          </p:cTn>
                        </p:par>
                      </p:childTnLst>
                    </p:cTn>
                  </p:par>
                  <p:par>
                    <p:cTn id="72" fill="hold">
                      <p:stCondLst>
                        <p:cond delay="indefinite"/>
                      </p:stCondLst>
                      <p:childTnLst>
                        <p:par>
                          <p:cTn id="73" fill="hold">
                            <p:stCondLst>
                              <p:cond delay="0"/>
                            </p:stCondLst>
                            <p:childTnLst>
                              <p:par>
                                <p:cTn id="74" presetID="1" presetClass="entr" presetSubtype="0" fill="hold" grpId="0" nodeType="clickEffect">
                                  <p:stCondLst>
                                    <p:cond delay="0"/>
                                  </p:stCondLst>
                                  <p:childTnLst>
                                    <p:set>
                                      <p:cBhvr>
                                        <p:cTn id="75" dur="1" fill="hold">
                                          <p:stCondLst>
                                            <p:cond delay="0"/>
                                          </p:stCondLst>
                                        </p:cTn>
                                        <p:tgtEl>
                                          <p:spTgt spid="9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P spid="9" grpId="0"/>
      <p:bldP spid="11" grpId="0"/>
      <p:bldP spid="12" grpId="0"/>
      <p:bldP spid="13" grpId="0"/>
      <p:bldP spid="14" grpId="0"/>
      <p:bldP spid="83" grpId="0" animBg="1"/>
      <p:bldP spid="9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CHRISTIAN RESPONSE (PART 1):</a:t>
            </a:r>
            <a:endParaRPr lang="en-GB" dirty="0"/>
          </a:p>
        </p:txBody>
      </p:sp>
      <p:sp>
        <p:nvSpPr>
          <p:cNvPr id="3" name="Content Placeholder 2"/>
          <p:cNvSpPr>
            <a:spLocks noGrp="1"/>
          </p:cNvSpPr>
          <p:nvPr>
            <p:ph idx="1"/>
          </p:nvPr>
        </p:nvSpPr>
        <p:spPr>
          <a:xfrm>
            <a:off x="1143000" y="838200"/>
            <a:ext cx="7520940" cy="4385772"/>
          </a:xfrm>
        </p:spPr>
        <p:txBody>
          <a:bodyPr>
            <a:normAutofit/>
          </a:bodyPr>
          <a:lstStyle/>
          <a:p>
            <a:pPr marL="457200" indent="-457200">
              <a:buFont typeface="+mj-lt"/>
              <a:buAutoNum type="arabicPeriod"/>
            </a:pPr>
            <a:r>
              <a:rPr lang="en-AU" sz="2400" dirty="0" smtClean="0"/>
              <a:t>Conflict of goods → peacemaking</a:t>
            </a:r>
          </a:p>
          <a:p>
            <a:pPr marL="457200" indent="-457200">
              <a:buFont typeface="+mj-lt"/>
              <a:buAutoNum type="arabicPeriod"/>
            </a:pPr>
            <a:r>
              <a:rPr lang="en-AU" sz="2400" dirty="0" smtClean="0"/>
              <a:t>Truth telling admits complexity</a:t>
            </a:r>
          </a:p>
          <a:p>
            <a:pPr marL="457200" indent="-457200">
              <a:buFont typeface="+mj-lt"/>
              <a:buAutoNum type="arabicPeriod"/>
            </a:pPr>
            <a:r>
              <a:rPr lang="en-AU" sz="2400" dirty="0" smtClean="0"/>
              <a:t>Truth </a:t>
            </a:r>
            <a:r>
              <a:rPr lang="en-AU" sz="2400" dirty="0"/>
              <a:t>telling acknowledges </a:t>
            </a:r>
            <a:r>
              <a:rPr lang="en-AU" sz="2400" dirty="0" err="1"/>
              <a:t>falleness</a:t>
            </a:r>
            <a:endParaRPr lang="en-AU" sz="2400" dirty="0" smtClean="0"/>
          </a:p>
          <a:p>
            <a:pPr marL="457200" indent="-457200">
              <a:buFont typeface="+mj-lt"/>
              <a:buAutoNum type="arabicPeriod"/>
            </a:pPr>
            <a:r>
              <a:rPr lang="en-AU" sz="2400" dirty="0" smtClean="0"/>
              <a:t>Christian alert for government failure: </a:t>
            </a:r>
            <a:br>
              <a:rPr lang="en-AU" sz="2400" dirty="0" smtClean="0"/>
            </a:br>
            <a:r>
              <a:rPr lang="en-AU" sz="2400" dirty="0" smtClean="0"/>
              <a:t>‘an avenger .. on the wrongdoer’ (Rom. 13:4) </a:t>
            </a:r>
            <a:br>
              <a:rPr lang="en-AU" sz="2400" dirty="0" smtClean="0"/>
            </a:br>
            <a:r>
              <a:rPr lang="en-AU" sz="2400" dirty="0" smtClean="0"/>
              <a:t>	… can’t also be the wrongdoer.</a:t>
            </a:r>
            <a:br>
              <a:rPr lang="en-AU" sz="2400" dirty="0" smtClean="0"/>
            </a:br>
            <a:r>
              <a:rPr lang="en-AU" sz="2400" dirty="0" smtClean="0"/>
              <a:t>‘punish those who do evil’ (1 Pet. 2:14)</a:t>
            </a:r>
            <a:br>
              <a:rPr lang="en-AU" sz="2400" dirty="0" smtClean="0"/>
            </a:br>
            <a:r>
              <a:rPr lang="en-AU" sz="2400" dirty="0" smtClean="0"/>
              <a:t>	.. </a:t>
            </a:r>
            <a:r>
              <a:rPr lang="en-AU" sz="2400" dirty="0"/>
              <a:t>c</a:t>
            </a:r>
            <a:r>
              <a:rPr lang="en-AU" sz="2400" dirty="0" smtClean="0"/>
              <a:t>an’t also  do evil.</a:t>
            </a:r>
            <a:br>
              <a:rPr lang="en-AU" sz="2400" dirty="0" smtClean="0"/>
            </a:br>
            <a:r>
              <a:rPr lang="en-AU" sz="2400" dirty="0" smtClean="0"/>
              <a:t>			        … ‘best friends’ of government</a:t>
            </a:r>
          </a:p>
          <a:p>
            <a:pPr marL="457200" indent="-457200">
              <a:buFont typeface="+mj-lt"/>
              <a:buAutoNum type="arabicPeriod"/>
            </a:pPr>
            <a:r>
              <a:rPr lang="en-AU" sz="2400" dirty="0" smtClean="0"/>
              <a:t>Truth </a:t>
            </a:r>
            <a:r>
              <a:rPr lang="en-AU" sz="2400" dirty="0"/>
              <a:t>telling acknowledges government expertise </a:t>
            </a:r>
          </a:p>
          <a:p>
            <a:endParaRPr lang="en-GB" dirty="0"/>
          </a:p>
        </p:txBody>
      </p:sp>
    </p:spTree>
    <p:extLst>
      <p:ext uri="{BB962C8B-B14F-4D97-AF65-F5344CB8AC3E}">
        <p14:creationId xmlns:p14="http://schemas.microsoft.com/office/powerpoint/2010/main" val="16546741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1000"/>
                                        <p:tgtEl>
                                          <p:spTgt spid="3">
                                            <p:txEl>
                                              <p:pRg st="2" end="2"/>
                                            </p:txEl>
                                          </p:spTgt>
                                        </p:tgtEl>
                                      </p:cBhvr>
                                    </p:animEffect>
                                    <p:anim calcmode="lin" valueType="num">
                                      <p:cBhvr>
                                        <p:cTn id="22"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3">
                                            <p:txEl>
                                              <p:pRg st="3" end="3"/>
                                            </p:txEl>
                                          </p:spTgt>
                                        </p:tgtEl>
                                        <p:attrNameLst>
                                          <p:attrName>style.visibility</p:attrName>
                                        </p:attrNameLst>
                                      </p:cBhvr>
                                      <p:to>
                                        <p:strVal val="visible"/>
                                      </p:to>
                                    </p:set>
                                    <p:animEffect transition="in" filter="fade">
                                      <p:cBhvr>
                                        <p:cTn id="28" dur="1000"/>
                                        <p:tgtEl>
                                          <p:spTgt spid="3">
                                            <p:txEl>
                                              <p:pRg st="3" end="3"/>
                                            </p:txEl>
                                          </p:spTgt>
                                        </p:tgtEl>
                                      </p:cBhvr>
                                    </p:animEffect>
                                    <p:anim calcmode="lin" valueType="num">
                                      <p:cBhvr>
                                        <p:cTn id="29"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3">
                                            <p:txEl>
                                              <p:pRg st="4" end="4"/>
                                            </p:txEl>
                                          </p:spTgt>
                                        </p:tgtEl>
                                        <p:attrNameLst>
                                          <p:attrName>style.visibility</p:attrName>
                                        </p:attrNameLst>
                                      </p:cBhvr>
                                      <p:to>
                                        <p:strVal val="visible"/>
                                      </p:to>
                                    </p:set>
                                    <p:animEffect transition="in" filter="fade">
                                      <p:cBhvr>
                                        <p:cTn id="35" dur="1000"/>
                                        <p:tgtEl>
                                          <p:spTgt spid="3">
                                            <p:txEl>
                                              <p:pRg st="4" end="4"/>
                                            </p:txEl>
                                          </p:spTgt>
                                        </p:tgtEl>
                                      </p:cBhvr>
                                    </p:animEffect>
                                    <p:anim calcmode="lin" valueType="num">
                                      <p:cBhvr>
                                        <p:cTn id="36"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7"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0" y="1082519"/>
            <a:ext cx="4972651" cy="5757088"/>
          </a:xfrm>
        </p:spPr>
      </p:pic>
      <p:sp>
        <p:nvSpPr>
          <p:cNvPr id="5" name="Content Placeholder 4"/>
          <p:cNvSpPr>
            <a:spLocks noGrp="1"/>
          </p:cNvSpPr>
          <p:nvPr>
            <p:ph sz="half" idx="2"/>
          </p:nvPr>
        </p:nvSpPr>
        <p:spPr>
          <a:xfrm>
            <a:off x="5029200" y="1066800"/>
            <a:ext cx="3581400" cy="4876800"/>
          </a:xfrm>
        </p:spPr>
        <p:txBody>
          <a:bodyPr>
            <a:normAutofit/>
          </a:bodyPr>
          <a:lstStyle/>
          <a:p>
            <a:pPr marL="457200" indent="-457200">
              <a:buFont typeface="Arial" charset="0"/>
              <a:buChar char="•"/>
            </a:pPr>
            <a:r>
              <a:rPr lang="en-AU" dirty="0" smtClean="0"/>
              <a:t>4000+ people</a:t>
            </a:r>
          </a:p>
          <a:p>
            <a:pPr marL="457200" indent="-457200">
              <a:buFont typeface="Arial" charset="0"/>
              <a:buChar char="•"/>
            </a:pPr>
            <a:r>
              <a:rPr lang="en-AU" dirty="0" smtClean="0">
                <a:solidFill>
                  <a:srgbClr val="0070C0"/>
                </a:solidFill>
              </a:rPr>
              <a:t>Australia 50/</a:t>
            </a:r>
            <a:r>
              <a:rPr lang="en-AU" dirty="0" err="1" smtClean="0">
                <a:solidFill>
                  <a:srgbClr val="0070C0"/>
                </a:solidFill>
              </a:rPr>
              <a:t>yr</a:t>
            </a:r>
            <a:endParaRPr lang="en-AU" dirty="0" smtClean="0">
              <a:solidFill>
                <a:srgbClr val="0070C0"/>
              </a:solidFill>
            </a:endParaRPr>
          </a:p>
          <a:p>
            <a:pPr marL="457200" indent="-457200">
              <a:buFont typeface="Arial" charset="0"/>
              <a:buChar char="•"/>
            </a:pPr>
            <a:r>
              <a:rPr lang="en-AU" dirty="0" smtClean="0"/>
              <a:t>Expert Panel:</a:t>
            </a:r>
            <a:br>
              <a:rPr lang="en-AU" dirty="0" smtClean="0"/>
            </a:br>
            <a:r>
              <a:rPr lang="en-GB" dirty="0" smtClean="0">
                <a:solidFill>
                  <a:srgbClr val="00B050"/>
                </a:solidFill>
              </a:rPr>
              <a:t>‘</a:t>
            </a:r>
            <a:r>
              <a:rPr lang="en-GB" dirty="0">
                <a:solidFill>
                  <a:srgbClr val="00B050"/>
                </a:solidFill>
              </a:rPr>
              <a:t>substantial increase in additional places from Indonesia’ </a:t>
            </a:r>
            <a:endParaRPr lang="en-GB" dirty="0" smtClean="0">
              <a:solidFill>
                <a:srgbClr val="00B050"/>
              </a:solidFill>
            </a:endParaRPr>
          </a:p>
          <a:p>
            <a:pPr marL="457200" indent="-457200">
              <a:buFont typeface="Arial" charset="0"/>
              <a:buChar char="•"/>
            </a:pPr>
            <a:r>
              <a:rPr lang="en-AU" dirty="0" smtClean="0">
                <a:solidFill>
                  <a:srgbClr val="FF0000"/>
                </a:solidFill>
              </a:rPr>
              <a:t>$$$$</a:t>
            </a:r>
            <a:endParaRPr lang="en-GB" dirty="0">
              <a:solidFill>
                <a:srgbClr val="FF0000"/>
              </a:solidFill>
            </a:endParaRPr>
          </a:p>
        </p:txBody>
      </p:sp>
      <p:sp>
        <p:nvSpPr>
          <p:cNvPr id="2" name="Title 1"/>
          <p:cNvSpPr>
            <a:spLocks noGrp="1"/>
          </p:cNvSpPr>
          <p:nvPr>
            <p:ph type="title"/>
          </p:nvPr>
        </p:nvSpPr>
        <p:spPr/>
        <p:txBody>
          <a:bodyPr/>
          <a:lstStyle/>
          <a:p>
            <a:r>
              <a:rPr lang="en-AU" dirty="0" smtClean="0"/>
              <a:t>UNHCR JAKARTA</a:t>
            </a:r>
            <a:endParaRPr lang="en-GB" dirty="0"/>
          </a:p>
        </p:txBody>
      </p:sp>
    </p:spTree>
    <p:extLst>
      <p:ext uri="{BB962C8B-B14F-4D97-AF65-F5344CB8AC3E}">
        <p14:creationId xmlns:p14="http://schemas.microsoft.com/office/powerpoint/2010/main" val="1814812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1000"/>
                                        <p:tgtEl>
                                          <p:spTgt spid="5">
                                            <p:txEl>
                                              <p:pRg st="0" end="0"/>
                                            </p:txEl>
                                          </p:spTgt>
                                        </p:tgtEl>
                                      </p:cBhvr>
                                    </p:animEffect>
                                    <p:anim calcmode="lin" valueType="num">
                                      <p:cBhvr>
                                        <p:cTn id="8" dur="1000" fill="hold"/>
                                        <p:tgtEl>
                                          <p:spTgt spid="5">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5">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fade">
                                      <p:cBhvr>
                                        <p:cTn id="12" dur="1000"/>
                                        <p:tgtEl>
                                          <p:spTgt spid="5">
                                            <p:txEl>
                                              <p:pRg st="1" end="1"/>
                                            </p:txEl>
                                          </p:spTgt>
                                        </p:tgtEl>
                                      </p:cBhvr>
                                    </p:animEffect>
                                    <p:anim calcmode="lin" valueType="num">
                                      <p:cBhvr>
                                        <p:cTn id="13" dur="1000" fill="hold"/>
                                        <p:tgtEl>
                                          <p:spTgt spid="5">
                                            <p:txEl>
                                              <p:pRg st="1" end="1"/>
                                            </p:txEl>
                                          </p:spTgt>
                                        </p:tgtEl>
                                        <p:attrNameLst>
                                          <p:attrName>ppt_x</p:attrName>
                                        </p:attrNameLst>
                                      </p:cBhvr>
                                      <p:tavLst>
                                        <p:tav tm="0">
                                          <p:val>
                                            <p:strVal val="#ppt_x"/>
                                          </p:val>
                                        </p:tav>
                                        <p:tav tm="100000">
                                          <p:val>
                                            <p:strVal val="#ppt_x"/>
                                          </p:val>
                                        </p:tav>
                                      </p:tavLst>
                                    </p:anim>
                                    <p:anim calcmode="lin" valueType="num">
                                      <p:cBhvr>
                                        <p:cTn id="14" dur="1000" fill="hold"/>
                                        <p:tgtEl>
                                          <p:spTgt spid="5">
                                            <p:txEl>
                                              <p:pRg st="1" end="1"/>
                                            </p:txEl>
                                          </p:spTgt>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5">
                                            <p:txEl>
                                              <p:pRg st="2" end="2"/>
                                            </p:txEl>
                                          </p:spTgt>
                                        </p:tgtEl>
                                        <p:attrNameLst>
                                          <p:attrName>style.visibility</p:attrName>
                                        </p:attrNameLst>
                                      </p:cBhvr>
                                      <p:to>
                                        <p:strVal val="visible"/>
                                      </p:to>
                                    </p:set>
                                    <p:animEffect transition="in" filter="fade">
                                      <p:cBhvr>
                                        <p:cTn id="17" dur="1000"/>
                                        <p:tgtEl>
                                          <p:spTgt spid="5">
                                            <p:txEl>
                                              <p:pRg st="2" end="2"/>
                                            </p:txEl>
                                          </p:spTgt>
                                        </p:tgtEl>
                                      </p:cBhvr>
                                    </p:animEffect>
                                    <p:anim calcmode="lin" valueType="num">
                                      <p:cBhvr>
                                        <p:cTn id="18" dur="1000" fill="hold"/>
                                        <p:tgtEl>
                                          <p:spTgt spid="5">
                                            <p:txEl>
                                              <p:pRg st="2" end="2"/>
                                            </p:txEl>
                                          </p:spTgt>
                                        </p:tgtEl>
                                        <p:attrNameLst>
                                          <p:attrName>ppt_x</p:attrName>
                                        </p:attrNameLst>
                                      </p:cBhvr>
                                      <p:tavLst>
                                        <p:tav tm="0">
                                          <p:val>
                                            <p:strVal val="#ppt_x"/>
                                          </p:val>
                                        </p:tav>
                                        <p:tav tm="100000">
                                          <p:val>
                                            <p:strVal val="#ppt_x"/>
                                          </p:val>
                                        </p:tav>
                                      </p:tavLst>
                                    </p:anim>
                                    <p:anim calcmode="lin" valueType="num">
                                      <p:cBhvr>
                                        <p:cTn id="19" dur="1000" fill="hold"/>
                                        <p:tgtEl>
                                          <p:spTgt spid="5">
                                            <p:txEl>
                                              <p:pRg st="2" end="2"/>
                                            </p:txEl>
                                          </p:spTgt>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5">
                                            <p:txEl>
                                              <p:pRg st="3" end="3"/>
                                            </p:txEl>
                                          </p:spTgt>
                                        </p:tgtEl>
                                        <p:attrNameLst>
                                          <p:attrName>style.visibility</p:attrName>
                                        </p:attrNameLst>
                                      </p:cBhvr>
                                      <p:to>
                                        <p:strVal val="visible"/>
                                      </p:to>
                                    </p:set>
                                    <p:animEffect transition="in" filter="fade">
                                      <p:cBhvr>
                                        <p:cTn id="22" dur="1000"/>
                                        <p:tgtEl>
                                          <p:spTgt spid="5">
                                            <p:txEl>
                                              <p:pRg st="3" end="3"/>
                                            </p:txEl>
                                          </p:spTgt>
                                        </p:tgtEl>
                                      </p:cBhvr>
                                    </p:animEffect>
                                    <p:anim calcmode="lin" valueType="num">
                                      <p:cBhvr>
                                        <p:cTn id="23" dur="1000" fill="hold"/>
                                        <p:tgtEl>
                                          <p:spTgt spid="5">
                                            <p:txEl>
                                              <p:pRg st="3" end="3"/>
                                            </p:txEl>
                                          </p:spTgt>
                                        </p:tgtEl>
                                        <p:attrNameLst>
                                          <p:attrName>ppt_x</p:attrName>
                                        </p:attrNameLst>
                                      </p:cBhvr>
                                      <p:tavLst>
                                        <p:tav tm="0">
                                          <p:val>
                                            <p:strVal val="#ppt_x"/>
                                          </p:val>
                                        </p:tav>
                                        <p:tav tm="100000">
                                          <p:val>
                                            <p:strVal val="#ppt_x"/>
                                          </p:val>
                                        </p:tav>
                                      </p:tavLst>
                                    </p:anim>
                                    <p:anim calcmode="lin" valueType="num">
                                      <p:cBhvr>
                                        <p:cTn id="24" dur="1000" fill="hold"/>
                                        <p:tgtEl>
                                          <p:spTgt spid="5">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8467" y="1219200"/>
            <a:ext cx="9135533" cy="4800600"/>
          </a:xfrm>
        </p:spPr>
      </p:pic>
      <p:sp>
        <p:nvSpPr>
          <p:cNvPr id="4" name="Title 3"/>
          <p:cNvSpPr>
            <a:spLocks noGrp="1"/>
          </p:cNvSpPr>
          <p:nvPr>
            <p:ph type="title"/>
          </p:nvPr>
        </p:nvSpPr>
        <p:spPr/>
        <p:txBody>
          <a:bodyPr/>
          <a:lstStyle/>
          <a:p>
            <a:r>
              <a:rPr lang="en-AU" dirty="0"/>
              <a:t> </a:t>
            </a:r>
            <a:r>
              <a:rPr lang="en-AU" dirty="0" smtClean="0"/>
              <a:t>    Excision and regional processing </a:t>
            </a:r>
            <a:endParaRPr lang="en-GB" dirty="0"/>
          </a:p>
        </p:txBody>
      </p:sp>
      <p:sp>
        <p:nvSpPr>
          <p:cNvPr id="7" name="Arc 6"/>
          <p:cNvSpPr/>
          <p:nvPr/>
        </p:nvSpPr>
        <p:spPr>
          <a:xfrm>
            <a:off x="4601975" y="3733800"/>
            <a:ext cx="3276600" cy="2246531"/>
          </a:xfrm>
          <a:prstGeom prst="arc">
            <a:avLst>
              <a:gd name="adj1" fmla="val 10361692"/>
              <a:gd name="adj2" fmla="val 19946726"/>
            </a:avLst>
          </a:prstGeom>
          <a:ln w="3810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pic>
        <p:nvPicPr>
          <p:cNvPr id="5" name="Content Placeholder 4"/>
          <p:cNvPicPr>
            <a:picLocks noGrp="1" noChangeAspect="1"/>
          </p:cNvPicPr>
          <p:nvPr>
            <p:ph sz="half" idx="1"/>
          </p:nvPr>
        </p:nvPicPr>
        <p:blipFill>
          <a:blip r:embed="rId3" cstate="print">
            <a:extLst>
              <a:ext uri="{28A0092B-C50C-407E-A947-70E740481C1C}">
                <a14:useLocalDpi xmlns:a14="http://schemas.microsoft.com/office/drawing/2010/main" val="0"/>
              </a:ext>
            </a:extLst>
          </a:blip>
          <a:stretch>
            <a:fillRect/>
          </a:stretch>
        </p:blipFill>
        <p:spPr>
          <a:xfrm>
            <a:off x="0" y="1905000"/>
            <a:ext cx="4307395" cy="4953000"/>
          </a:xfrm>
        </p:spPr>
      </p:pic>
      <p:grpSp>
        <p:nvGrpSpPr>
          <p:cNvPr id="16" name="Group 15"/>
          <p:cNvGrpSpPr/>
          <p:nvPr/>
        </p:nvGrpSpPr>
        <p:grpSpPr>
          <a:xfrm>
            <a:off x="7086600" y="990600"/>
            <a:ext cx="1143000" cy="2362200"/>
            <a:chOff x="7086600" y="990600"/>
            <a:chExt cx="1143000" cy="2362200"/>
          </a:xfrm>
        </p:grpSpPr>
        <p:cxnSp>
          <p:nvCxnSpPr>
            <p:cNvPr id="11" name="Straight Arrow Connector 10"/>
            <p:cNvCxnSpPr/>
            <p:nvPr/>
          </p:nvCxnSpPr>
          <p:spPr>
            <a:xfrm flipH="1">
              <a:off x="7086600" y="990600"/>
              <a:ext cx="267041" cy="2362200"/>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2" name="Straight Arrow Connector 11"/>
            <p:cNvCxnSpPr/>
            <p:nvPr/>
          </p:nvCxnSpPr>
          <p:spPr>
            <a:xfrm>
              <a:off x="7353641" y="990600"/>
              <a:ext cx="875959" cy="2209800"/>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grpSp>
      <p:sp>
        <p:nvSpPr>
          <p:cNvPr id="17" name="5-Point Star 16"/>
          <p:cNvSpPr/>
          <p:nvPr/>
        </p:nvSpPr>
        <p:spPr>
          <a:xfrm>
            <a:off x="4502662" y="3799490"/>
            <a:ext cx="198625" cy="152400"/>
          </a:xfrm>
          <a:prstGeom prst="star5">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23200561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2000"/>
                                        <p:tgtEl>
                                          <p:spTgt spid="7"/>
                                        </p:tgtEl>
                                      </p:cBhvr>
                                    </p:animEffect>
                                  </p:childTnLst>
                                </p:cTn>
                              </p:par>
                              <p:par>
                                <p:cTn id="8" presetID="22" presetClass="entr" presetSubtype="1" fill="hold" nodeType="withEffect">
                                  <p:stCondLst>
                                    <p:cond delay="0"/>
                                  </p:stCondLst>
                                  <p:childTnLst>
                                    <p:set>
                                      <p:cBhvr>
                                        <p:cTn id="9" dur="1" fill="hold">
                                          <p:stCondLst>
                                            <p:cond delay="0"/>
                                          </p:stCondLst>
                                        </p:cTn>
                                        <p:tgtEl>
                                          <p:spTgt spid="16"/>
                                        </p:tgtEl>
                                        <p:attrNameLst>
                                          <p:attrName>style.visibility</p:attrName>
                                        </p:attrNameLst>
                                      </p:cBhvr>
                                      <p:to>
                                        <p:strVal val="visible"/>
                                      </p:to>
                                    </p:set>
                                    <p:animEffect transition="in" filter="wipe(up)">
                                      <p:cBhvr>
                                        <p:cTn id="10" dur="2000"/>
                                        <p:tgtEl>
                                          <p:spTgt spid="16"/>
                                        </p:tgtEl>
                                      </p:cBhvr>
                                    </p:animEffect>
                                  </p:childTnLst>
                                </p:cTn>
                              </p:par>
                              <p:par>
                                <p:cTn id="11" presetID="2" presetClass="entr" presetSubtype="12" fill="hold" grpId="0" nodeType="withEffect">
                                  <p:stCondLst>
                                    <p:cond delay="0"/>
                                  </p:stCondLst>
                                  <p:childTnLst>
                                    <p:set>
                                      <p:cBhvr>
                                        <p:cTn id="12" dur="1" fill="hold">
                                          <p:stCondLst>
                                            <p:cond delay="0"/>
                                          </p:stCondLst>
                                        </p:cTn>
                                        <p:tgtEl>
                                          <p:spTgt spid="17"/>
                                        </p:tgtEl>
                                        <p:attrNameLst>
                                          <p:attrName>style.visibility</p:attrName>
                                        </p:attrNameLst>
                                      </p:cBhvr>
                                      <p:to>
                                        <p:strVal val="visible"/>
                                      </p:to>
                                    </p:set>
                                    <p:anim calcmode="lin" valueType="num">
                                      <p:cBhvr additive="base">
                                        <p:cTn id="13" dur="1000" fill="hold"/>
                                        <p:tgtEl>
                                          <p:spTgt spid="17"/>
                                        </p:tgtEl>
                                        <p:attrNameLst>
                                          <p:attrName>ppt_x</p:attrName>
                                        </p:attrNameLst>
                                      </p:cBhvr>
                                      <p:tavLst>
                                        <p:tav tm="0">
                                          <p:val>
                                            <p:strVal val="0-#ppt_w/2"/>
                                          </p:val>
                                        </p:tav>
                                        <p:tav tm="100000">
                                          <p:val>
                                            <p:strVal val="#ppt_x"/>
                                          </p:val>
                                        </p:tav>
                                      </p:tavLst>
                                    </p:anim>
                                    <p:anim calcmode="lin" valueType="num">
                                      <p:cBhvr additive="base">
                                        <p:cTn id="14" dur="10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2" presetClass="entr" presetSubtype="1" fill="hold" nodeType="click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wipe(up)">
                                      <p:cBhvr>
                                        <p:cTn id="19"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7"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5"/>
          <p:cNvPicPr>
            <a:picLocks noGrp="1" noChangeAspect="1"/>
          </p:cNvPicPr>
          <p:nvPr>
            <p:ph sz="half" idx="2"/>
          </p:nvPr>
        </p:nvPicPr>
        <p:blipFill>
          <a:blip r:embed="rId2" cstate="print">
            <a:extLst>
              <a:ext uri="{28A0092B-C50C-407E-A947-70E740481C1C}">
                <a14:useLocalDpi xmlns:a14="http://schemas.microsoft.com/office/drawing/2010/main" val="0"/>
              </a:ext>
            </a:extLst>
          </a:blip>
          <a:stretch>
            <a:fillRect/>
          </a:stretch>
        </p:blipFill>
        <p:spPr>
          <a:xfrm>
            <a:off x="609600" y="990600"/>
            <a:ext cx="5230226" cy="3200400"/>
          </a:xfrm>
        </p:spPr>
      </p:pic>
      <p:sp>
        <p:nvSpPr>
          <p:cNvPr id="4" name="Title 3"/>
          <p:cNvSpPr>
            <a:spLocks noGrp="1"/>
          </p:cNvSpPr>
          <p:nvPr>
            <p:ph type="title"/>
          </p:nvPr>
        </p:nvSpPr>
        <p:spPr>
          <a:xfrm>
            <a:off x="762000" y="304800"/>
            <a:ext cx="7520940" cy="548640"/>
          </a:xfrm>
        </p:spPr>
        <p:txBody>
          <a:bodyPr/>
          <a:lstStyle/>
          <a:p>
            <a:r>
              <a:rPr lang="en-AU" dirty="0" err="1" smtClean="0"/>
              <a:t>nauru</a:t>
            </a:r>
            <a:endParaRPr lang="en-GB" dirty="0"/>
          </a:p>
        </p:txBody>
      </p:sp>
      <p:pic>
        <p:nvPicPr>
          <p:cNvPr id="5" name="Content Placeholder 4"/>
          <p:cNvPicPr>
            <a:picLocks noGrp="1" noChangeAspect="1"/>
          </p:cNvPicPr>
          <p:nvPr>
            <p:ph sz="half" idx="1"/>
          </p:nvPr>
        </p:nvPicPr>
        <p:blipFill>
          <a:blip r:embed="rId3">
            <a:extLst>
              <a:ext uri="{28A0092B-C50C-407E-A947-70E740481C1C}">
                <a14:useLocalDpi xmlns:a14="http://schemas.microsoft.com/office/drawing/2010/main" val="0"/>
              </a:ext>
            </a:extLst>
          </a:blip>
          <a:stretch>
            <a:fillRect/>
          </a:stretch>
        </p:blipFill>
        <p:spPr>
          <a:xfrm>
            <a:off x="4800600" y="3581400"/>
            <a:ext cx="4117884" cy="2743200"/>
          </a:xfrm>
        </p:spPr>
      </p:pic>
    </p:spTree>
    <p:extLst>
      <p:ext uri="{BB962C8B-B14F-4D97-AF65-F5344CB8AC3E}">
        <p14:creationId xmlns:p14="http://schemas.microsoft.com/office/powerpoint/2010/main" val="3218116829"/>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half" idx="1"/>
          </p:nvPr>
        </p:nvSpPr>
        <p:spPr>
          <a:xfrm>
            <a:off x="381000" y="990600"/>
            <a:ext cx="8610600" cy="4312920"/>
          </a:xfrm>
        </p:spPr>
        <p:txBody>
          <a:bodyPr>
            <a:normAutofit/>
          </a:bodyPr>
          <a:lstStyle/>
          <a:p>
            <a:r>
              <a:rPr lang="en-GB" dirty="0" smtClean="0"/>
              <a:t>human </a:t>
            </a:r>
            <a:r>
              <a:rPr lang="en-GB" dirty="0"/>
              <a:t>rights standards </a:t>
            </a:r>
            <a:r>
              <a:rPr lang="en-GB" dirty="0" smtClean="0"/>
              <a:t/>
            </a:r>
            <a:br>
              <a:rPr lang="en-GB" dirty="0" smtClean="0"/>
            </a:br>
            <a:r>
              <a:rPr lang="en-GB" dirty="0" smtClean="0"/>
              <a:t>(</a:t>
            </a:r>
            <a:r>
              <a:rPr lang="en-GB" dirty="0"/>
              <a:t>including no arbitrary detention); </a:t>
            </a:r>
          </a:p>
          <a:p>
            <a:r>
              <a:rPr lang="en-GB" dirty="0"/>
              <a:t>appropriate accommodation; </a:t>
            </a:r>
          </a:p>
          <a:p>
            <a:r>
              <a:rPr lang="en-GB" dirty="0"/>
              <a:t>appropriate physical and mental health services; </a:t>
            </a:r>
          </a:p>
          <a:p>
            <a:r>
              <a:rPr lang="en-GB" dirty="0"/>
              <a:t>access to educational and vocational training programs; </a:t>
            </a:r>
          </a:p>
          <a:p>
            <a:r>
              <a:rPr lang="en-GB" dirty="0"/>
              <a:t>application assistance during </a:t>
            </a:r>
            <a:r>
              <a:rPr lang="en-GB" dirty="0" smtClean="0"/>
              <a:t> </a:t>
            </a:r>
            <a:r>
              <a:rPr lang="en-GB" dirty="0"/>
              <a:t>asylum claims; </a:t>
            </a:r>
          </a:p>
          <a:p>
            <a:r>
              <a:rPr lang="en-GB" dirty="0"/>
              <a:t>an appeal mechanism </a:t>
            </a:r>
            <a:endParaRPr lang="en-GB" dirty="0" smtClean="0"/>
          </a:p>
          <a:p>
            <a:r>
              <a:rPr lang="en-GB" dirty="0" smtClean="0"/>
              <a:t>monitoring </a:t>
            </a:r>
            <a:r>
              <a:rPr lang="en-GB" dirty="0"/>
              <a:t>of care and protection </a:t>
            </a:r>
            <a:r>
              <a:rPr lang="en-GB" dirty="0" smtClean="0"/>
              <a:t>arrangements</a:t>
            </a:r>
            <a:endParaRPr lang="en-GB" dirty="0"/>
          </a:p>
        </p:txBody>
      </p:sp>
      <p:sp>
        <p:nvSpPr>
          <p:cNvPr id="4" name="Title 3"/>
          <p:cNvSpPr>
            <a:spLocks noGrp="1"/>
          </p:cNvSpPr>
          <p:nvPr>
            <p:ph type="title"/>
          </p:nvPr>
        </p:nvSpPr>
        <p:spPr/>
        <p:txBody>
          <a:bodyPr/>
          <a:lstStyle/>
          <a:p>
            <a:r>
              <a:rPr lang="en-AU" dirty="0" smtClean="0"/>
              <a:t>NAURU: panel EXPECTS/REQUIRES -- </a:t>
            </a:r>
            <a:endParaRPr lang="en-GB" dirty="0"/>
          </a:p>
        </p:txBody>
      </p:sp>
    </p:spTree>
    <p:extLst>
      <p:ext uri="{BB962C8B-B14F-4D97-AF65-F5344CB8AC3E}">
        <p14:creationId xmlns:p14="http://schemas.microsoft.com/office/powerpoint/2010/main" val="3006029215"/>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half" idx="1"/>
          </p:nvPr>
        </p:nvSpPr>
        <p:spPr>
          <a:xfrm>
            <a:off x="762000" y="1066800"/>
            <a:ext cx="7924800" cy="5029200"/>
          </a:xfrm>
        </p:spPr>
        <p:txBody>
          <a:bodyPr>
            <a:normAutofit/>
          </a:bodyPr>
          <a:lstStyle/>
          <a:p>
            <a:r>
              <a:rPr lang="en-GB" dirty="0"/>
              <a:t>2. </a:t>
            </a:r>
            <a:r>
              <a:rPr lang="en-GB" dirty="0" smtClean="0"/>
              <a:t>freedom </a:t>
            </a:r>
            <a:r>
              <a:rPr lang="en-GB" dirty="0"/>
              <a:t>of movement </a:t>
            </a:r>
            <a:r>
              <a:rPr lang="en-GB" dirty="0" smtClean="0"/>
              <a:t>: ‘anticipated</a:t>
            </a:r>
            <a:r>
              <a:rPr lang="en-GB" dirty="0"/>
              <a:t>, but not legally required, that they will ordinarily return to their accommodation by </a:t>
            </a:r>
            <a:r>
              <a:rPr lang="en-GB" dirty="0" smtClean="0"/>
              <a:t>sunset’.</a:t>
            </a:r>
            <a:endParaRPr lang="en-GB" dirty="0"/>
          </a:p>
          <a:p>
            <a:r>
              <a:rPr lang="en-GB" dirty="0"/>
              <a:t>8. </a:t>
            </a:r>
            <a:r>
              <a:rPr lang="en-GB" dirty="0" smtClean="0"/>
              <a:t>more </a:t>
            </a:r>
            <a:r>
              <a:rPr lang="en-GB" dirty="0"/>
              <a:t>permanent accommodation </a:t>
            </a:r>
            <a:r>
              <a:rPr lang="en-GB" dirty="0" smtClean="0"/>
              <a:t/>
            </a:r>
            <a:br>
              <a:rPr lang="en-GB" dirty="0" smtClean="0"/>
            </a:br>
            <a:r>
              <a:rPr lang="en-GB" dirty="0" smtClean="0"/>
              <a:t>	within 6 </a:t>
            </a:r>
            <a:r>
              <a:rPr lang="en-GB" dirty="0"/>
              <a:t>months </a:t>
            </a:r>
            <a:endParaRPr lang="en-GB" dirty="0" smtClean="0"/>
          </a:p>
          <a:p>
            <a:r>
              <a:rPr lang="en-GB" dirty="0" smtClean="0"/>
              <a:t>4. education of children </a:t>
            </a:r>
          </a:p>
          <a:p>
            <a:r>
              <a:rPr lang="en-GB" dirty="0" smtClean="0"/>
              <a:t>15</a:t>
            </a:r>
            <a:r>
              <a:rPr lang="en-GB" dirty="0"/>
              <a:t>. </a:t>
            </a:r>
            <a:r>
              <a:rPr lang="en-GB" dirty="0" smtClean="0"/>
              <a:t>training </a:t>
            </a:r>
            <a:r>
              <a:rPr lang="en-GB" dirty="0"/>
              <a:t>courses </a:t>
            </a:r>
            <a:endParaRPr lang="en-GB" dirty="0" smtClean="0"/>
          </a:p>
          <a:p>
            <a:r>
              <a:rPr lang="en-GB" dirty="0" smtClean="0"/>
              <a:t>18</a:t>
            </a:r>
            <a:r>
              <a:rPr lang="en-GB" dirty="0"/>
              <a:t>. </a:t>
            </a:r>
            <a:r>
              <a:rPr lang="en-GB" dirty="0" smtClean="0"/>
              <a:t>church participation </a:t>
            </a:r>
          </a:p>
          <a:p>
            <a:r>
              <a:rPr lang="en-GB" dirty="0" smtClean="0"/>
              <a:t>19</a:t>
            </a:r>
            <a:r>
              <a:rPr lang="en-GB" dirty="0"/>
              <a:t>.  </a:t>
            </a:r>
            <a:r>
              <a:rPr lang="en-GB" dirty="0" smtClean="0"/>
              <a:t>minibuses around country</a:t>
            </a:r>
            <a:r>
              <a:rPr lang="en-GB" dirty="0"/>
              <a:t>.</a:t>
            </a:r>
          </a:p>
          <a:p>
            <a:endParaRPr lang="en-GB" dirty="0"/>
          </a:p>
        </p:txBody>
      </p:sp>
      <p:sp>
        <p:nvSpPr>
          <p:cNvPr id="4" name="Title 3"/>
          <p:cNvSpPr>
            <a:spLocks noGrp="1"/>
          </p:cNvSpPr>
          <p:nvPr>
            <p:ph type="title"/>
          </p:nvPr>
        </p:nvSpPr>
        <p:spPr/>
        <p:txBody>
          <a:bodyPr/>
          <a:lstStyle/>
          <a:p>
            <a:r>
              <a:rPr lang="en-AU" dirty="0" smtClean="0"/>
              <a:t>NAURU: MINISTER BOWEN REPORTS --</a:t>
            </a:r>
            <a:endParaRPr lang="en-GB" dirty="0"/>
          </a:p>
        </p:txBody>
      </p:sp>
    </p:spTree>
    <p:extLst>
      <p:ext uri="{BB962C8B-B14F-4D97-AF65-F5344CB8AC3E}">
        <p14:creationId xmlns:p14="http://schemas.microsoft.com/office/powerpoint/2010/main" val="3291449525"/>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Oval 8"/>
          <p:cNvSpPr>
            <a:spLocks noChangeArrowheads="1"/>
          </p:cNvSpPr>
          <p:nvPr/>
        </p:nvSpPr>
        <p:spPr bwMode="auto">
          <a:xfrm>
            <a:off x="3286116" y="714356"/>
            <a:ext cx="2214546" cy="1214446"/>
          </a:xfrm>
          <a:prstGeom prst="ellipse">
            <a:avLst/>
          </a:prstGeom>
          <a:ln>
            <a:headEnd/>
            <a:tailEnd/>
          </a:ln>
        </p:spPr>
        <p:style>
          <a:lnRef idx="0">
            <a:schemeClr val="dk1"/>
          </a:lnRef>
          <a:fillRef idx="3">
            <a:schemeClr val="dk1"/>
          </a:fillRef>
          <a:effectRef idx="3">
            <a:schemeClr val="dk1"/>
          </a:effectRef>
          <a:fontRef idx="minor">
            <a:schemeClr val="lt1"/>
          </a:fontRef>
        </p:style>
        <p:txBody>
          <a:bodyPr wrap="none" anchor="ctr"/>
          <a:lstStyle/>
          <a:p>
            <a:pPr algn="ctr"/>
            <a:r>
              <a:rPr lang="en-AU" sz="2800" dirty="0" smtClean="0">
                <a:latin typeface="Tempus Sans ITC" pitchFamily="82" charset="0"/>
              </a:rPr>
              <a:t>God’s</a:t>
            </a:r>
            <a:br>
              <a:rPr lang="en-AU" sz="2800" dirty="0" smtClean="0">
                <a:latin typeface="Tempus Sans ITC" pitchFamily="82" charset="0"/>
              </a:rPr>
            </a:br>
            <a:r>
              <a:rPr lang="en-AU" sz="2800" dirty="0" smtClean="0">
                <a:latin typeface="Tempus Sans ITC" pitchFamily="82" charset="0"/>
              </a:rPr>
              <a:t>Character</a:t>
            </a:r>
            <a:endParaRPr lang="en-AU" sz="2800" dirty="0">
              <a:latin typeface="Tempus Sans ITC" pitchFamily="82" charset="0"/>
            </a:endParaRPr>
          </a:p>
        </p:txBody>
      </p:sp>
      <p:sp>
        <p:nvSpPr>
          <p:cNvPr id="34" name="Rectangle 33"/>
          <p:cNvSpPr/>
          <p:nvPr/>
        </p:nvSpPr>
        <p:spPr>
          <a:xfrm>
            <a:off x="4929190" y="3000372"/>
            <a:ext cx="452368" cy="523220"/>
          </a:xfrm>
          <a:prstGeom prst="rect">
            <a:avLst/>
          </a:prstGeom>
        </p:spPr>
        <p:txBody>
          <a:bodyPr wrap="none">
            <a:spAutoFit/>
          </a:bodyPr>
          <a:lstStyle/>
          <a:p>
            <a:r>
              <a:rPr lang="en-AU" sz="2800" dirty="0" smtClean="0">
                <a:solidFill>
                  <a:schemeClr val="bg1"/>
                </a:solidFill>
                <a:latin typeface="Tempus Sans ITC" pitchFamily="82" charset="0"/>
                <a:sym typeface="Wingdings"/>
              </a:rPr>
              <a:t></a:t>
            </a:r>
            <a:endParaRPr lang="en-AU" dirty="0">
              <a:solidFill>
                <a:schemeClr val="bg1"/>
              </a:solidFill>
            </a:endParaRPr>
          </a:p>
        </p:txBody>
      </p:sp>
      <p:sp>
        <p:nvSpPr>
          <p:cNvPr id="11" name="Content Placeholder 2"/>
          <p:cNvSpPr txBox="1">
            <a:spLocks/>
          </p:cNvSpPr>
          <p:nvPr/>
        </p:nvSpPr>
        <p:spPr>
          <a:xfrm>
            <a:off x="1331640" y="2636912"/>
            <a:ext cx="6912768" cy="2448272"/>
          </a:xfrm>
          <a:prstGeom prst="rect">
            <a:avLst/>
          </a:prstGeom>
        </p:spPr>
        <p:txBody>
          <a:bodyPr/>
          <a:lstStyle>
            <a:lvl1pPr marL="448056" indent="-384048" algn="l" rtl="0" eaLnBrk="1" latinLnBrk="0" hangingPunct="1">
              <a:spcBef>
                <a:spcPct val="20000"/>
              </a:spcBef>
              <a:buClr>
                <a:schemeClr val="accent1"/>
              </a:buClr>
              <a:buSzPct val="80000"/>
              <a:buFont typeface="Wingdings 2"/>
              <a:buChar char=""/>
              <a:defRPr kumimoji="0" sz="3000" kern="1200">
                <a:solidFill>
                  <a:schemeClr val="tx1"/>
                </a:solidFill>
                <a:latin typeface="+mn-lt"/>
                <a:ea typeface="+mn-ea"/>
                <a:cs typeface="+mn-cs"/>
              </a:defRPr>
            </a:lvl1pPr>
            <a:lvl2pPr marL="822960" indent="-285750" algn="l" rtl="0" eaLnBrk="1" latinLnBrk="0" hangingPunct="1">
              <a:spcBef>
                <a:spcPct val="20000"/>
              </a:spcBef>
              <a:buClr>
                <a:schemeClr val="accent1"/>
              </a:buClr>
              <a:buSzPct val="95000"/>
              <a:buFont typeface="Verdana"/>
              <a:buChar char="›"/>
              <a:defRPr kumimoji="0" sz="2600" kern="1200">
                <a:solidFill>
                  <a:schemeClr val="tx1"/>
                </a:solidFill>
                <a:latin typeface="+mn-lt"/>
                <a:ea typeface="+mn-ea"/>
                <a:cs typeface="+mn-cs"/>
              </a:defRPr>
            </a:lvl2pPr>
            <a:lvl3pPr marL="1106424" indent="-228600" algn="l" rtl="0" eaLnBrk="1" latinLnBrk="0" hangingPunct="1">
              <a:spcBef>
                <a:spcPct val="20000"/>
              </a:spcBef>
              <a:buClr>
                <a:schemeClr val="accent1"/>
              </a:buClr>
              <a:buFont typeface="Wingdings 2"/>
              <a:buChar char=""/>
              <a:defRPr kumimoji="0" sz="2400" kern="1200">
                <a:solidFill>
                  <a:schemeClr val="tx1"/>
                </a:solidFill>
                <a:latin typeface="+mn-lt"/>
                <a:ea typeface="+mn-ea"/>
                <a:cs typeface="+mn-cs"/>
              </a:defRPr>
            </a:lvl3pPr>
            <a:lvl4pPr marL="1371600" indent="-210312" algn="l" rtl="0" eaLnBrk="1" latinLnBrk="0" hangingPunct="1">
              <a:spcBef>
                <a:spcPct val="20000"/>
              </a:spcBef>
              <a:buClr>
                <a:schemeClr val="accent1"/>
              </a:buClr>
              <a:buFont typeface="Wingdings 2"/>
              <a:buChar char=""/>
              <a:defRPr kumimoji="0" sz="2000" kern="1200">
                <a:solidFill>
                  <a:schemeClr val="tx1"/>
                </a:solidFill>
                <a:latin typeface="+mn-lt"/>
                <a:ea typeface="+mn-ea"/>
                <a:cs typeface="+mn-cs"/>
              </a:defRPr>
            </a:lvl4pPr>
            <a:lvl5pPr marL="1600200" indent="-210312" algn="l" rtl="0" eaLnBrk="1" latinLnBrk="0" hangingPunct="1">
              <a:spcBef>
                <a:spcPct val="20000"/>
              </a:spcBef>
              <a:buClr>
                <a:schemeClr val="accent1">
                  <a:tint val="75000"/>
                </a:schemeClr>
              </a:buClr>
              <a:buFont typeface="Wingdings 2"/>
              <a:buChar char=""/>
              <a:defRPr kumimoji="0" sz="1900" kern="1200">
                <a:solidFill>
                  <a:schemeClr val="tx1"/>
                </a:solidFill>
                <a:latin typeface="+mn-lt"/>
                <a:ea typeface="+mn-ea"/>
                <a:cs typeface="+mn-cs"/>
              </a:defRPr>
            </a:lvl5pPr>
            <a:lvl6pPr marL="1828800" indent="-210312" algn="l" rtl="0" eaLnBrk="1" latinLnBrk="0" hangingPunct="1">
              <a:spcBef>
                <a:spcPct val="20000"/>
              </a:spcBef>
              <a:buClr>
                <a:schemeClr val="accent1">
                  <a:tint val="75000"/>
                </a:schemeClr>
              </a:buClr>
              <a:buFont typeface="Wingdings 2"/>
              <a:buChar char=""/>
              <a:defRPr kumimoji="0" sz="1800" kern="1200">
                <a:solidFill>
                  <a:schemeClr val="tx1"/>
                </a:solidFill>
                <a:latin typeface="+mn-lt"/>
                <a:ea typeface="+mn-ea"/>
                <a:cs typeface="+mn-cs"/>
              </a:defRPr>
            </a:lvl6pPr>
            <a:lvl7pPr marL="2084832" indent="-210312"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7pPr>
            <a:lvl8pPr marL="2286000" indent="-182880"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8pPr>
            <a:lvl9pPr marL="2514600" indent="-182880"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9pPr>
          </a:lstStyle>
          <a:p>
            <a:r>
              <a:rPr lang="en-AU" sz="2800" dirty="0" smtClean="0"/>
              <a:t>‘</a:t>
            </a:r>
            <a:r>
              <a:rPr lang="en-AU" sz="2800" dirty="0"/>
              <a:t>The people of the land </a:t>
            </a:r>
            <a:r>
              <a:rPr lang="en-AU" sz="2800" dirty="0" smtClean="0"/>
              <a:t>… oppress </a:t>
            </a:r>
            <a:r>
              <a:rPr lang="en-AU" sz="2800" dirty="0"/>
              <a:t>the poor and needy and mistreat the alien, denying them justice. ... So I will pour out my wrath on them and consume them with my fiery </a:t>
            </a:r>
            <a:r>
              <a:rPr lang="en-AU" sz="2800" dirty="0" smtClean="0"/>
              <a:t>anger …’ </a:t>
            </a:r>
            <a:r>
              <a:rPr lang="en-AU" sz="2800" dirty="0"/>
              <a:t>[Ezek. 22:29,31].</a:t>
            </a:r>
            <a:endParaRPr lang="en-GB" sz="2800" b="1" i="1" dirty="0"/>
          </a:p>
        </p:txBody>
      </p:sp>
      <p:sp>
        <p:nvSpPr>
          <p:cNvPr id="5" name="Title 3"/>
          <p:cNvSpPr>
            <a:spLocks noGrp="1"/>
          </p:cNvSpPr>
          <p:nvPr>
            <p:ph type="title"/>
          </p:nvPr>
        </p:nvSpPr>
        <p:spPr>
          <a:xfrm>
            <a:off x="0" y="0"/>
            <a:ext cx="7520940" cy="548640"/>
          </a:xfrm>
        </p:spPr>
        <p:txBody>
          <a:bodyPr/>
          <a:lstStyle/>
          <a:p>
            <a:r>
              <a:rPr lang="en-AU" dirty="0"/>
              <a:t> </a:t>
            </a:r>
            <a:r>
              <a:rPr lang="en-AU" dirty="0" smtClean="0"/>
              <a:t>    toward a Christian response (part 2):</a:t>
            </a:r>
            <a:endParaRPr lang="en-GB" dirty="0"/>
          </a:p>
        </p:txBody>
      </p:sp>
    </p:spTree>
    <p:extLst>
      <p:ext uri="{BB962C8B-B14F-4D97-AF65-F5344CB8AC3E}">
        <p14:creationId xmlns:p14="http://schemas.microsoft.com/office/powerpoint/2010/main" val="34964442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additive="base">
                                        <p:cTn id="7" dur="1500" fill="hold"/>
                                        <p:tgtEl>
                                          <p:spTgt spid="31"/>
                                        </p:tgtEl>
                                        <p:attrNameLst>
                                          <p:attrName>ppt_x</p:attrName>
                                        </p:attrNameLst>
                                      </p:cBhvr>
                                      <p:tavLst>
                                        <p:tav tm="0">
                                          <p:val>
                                            <p:strVal val="#ppt_x"/>
                                          </p:val>
                                        </p:tav>
                                        <p:tav tm="100000">
                                          <p:val>
                                            <p:strVal val="#ppt_x"/>
                                          </p:val>
                                        </p:tav>
                                      </p:tavLst>
                                    </p:anim>
                                    <p:anim calcmode="lin" valueType="num">
                                      <p:cBhvr additive="base">
                                        <p:cTn id="8" dur="1500" fill="hold"/>
                                        <p:tgtEl>
                                          <p:spTgt spid="31"/>
                                        </p:tgtEl>
                                        <p:attrNameLst>
                                          <p:attrName>ppt_y</p:attrName>
                                        </p:attrNameLst>
                                      </p:cBhvr>
                                      <p:tavLst>
                                        <p:tav tm="0">
                                          <p:val>
                                            <p:strVal val="0-#ppt_h/2"/>
                                          </p:val>
                                        </p:tav>
                                        <p:tav tm="100000">
                                          <p:val>
                                            <p:strVal val="#ppt_y"/>
                                          </p:val>
                                        </p:tav>
                                      </p:tavLst>
                                    </p:anim>
                                  </p:childTnLst>
                                </p:cTn>
                              </p:par>
                            </p:childTnLst>
                          </p:cTn>
                        </p:par>
                        <p:par>
                          <p:cTn id="9" fill="hold">
                            <p:stCondLst>
                              <p:cond delay="1500"/>
                            </p:stCondLst>
                            <p:childTnLst>
                              <p:par>
                                <p:cTn id="10" presetID="42" presetClass="entr" presetSubtype="0" fill="hold" nodeType="afterEffect">
                                  <p:stCondLst>
                                    <p:cond delay="0"/>
                                  </p:stCondLst>
                                  <p:childTnLst>
                                    <p:set>
                                      <p:cBhvr>
                                        <p:cTn id="11" dur="1" fill="hold">
                                          <p:stCondLst>
                                            <p:cond delay="0"/>
                                          </p:stCondLst>
                                        </p:cTn>
                                        <p:tgtEl>
                                          <p:spTgt spid="11">
                                            <p:txEl>
                                              <p:pRg st="0" end="0"/>
                                            </p:txEl>
                                          </p:spTgt>
                                        </p:tgtEl>
                                        <p:attrNameLst>
                                          <p:attrName>style.visibility</p:attrName>
                                        </p:attrNameLst>
                                      </p:cBhvr>
                                      <p:to>
                                        <p:strVal val="visible"/>
                                      </p:to>
                                    </p:set>
                                    <p:animEffect transition="in" filter="fade">
                                      <p:cBhvr>
                                        <p:cTn id="12" dur="1000"/>
                                        <p:tgtEl>
                                          <p:spTgt spid="11">
                                            <p:txEl>
                                              <p:pRg st="0" end="0"/>
                                            </p:txEl>
                                          </p:spTgt>
                                        </p:tgtEl>
                                      </p:cBhvr>
                                    </p:animEffect>
                                    <p:anim calcmode="lin" valueType="num">
                                      <p:cBhvr>
                                        <p:cTn id="13" dur="1000" fill="hold"/>
                                        <p:tgtEl>
                                          <p:spTgt spid="11">
                                            <p:txEl>
                                              <p:pRg st="0" end="0"/>
                                            </p:txEl>
                                          </p:spTgt>
                                        </p:tgtEl>
                                        <p:attrNameLst>
                                          <p:attrName>ppt_x</p:attrName>
                                        </p:attrNameLst>
                                      </p:cBhvr>
                                      <p:tavLst>
                                        <p:tav tm="0">
                                          <p:val>
                                            <p:strVal val="#ppt_x"/>
                                          </p:val>
                                        </p:tav>
                                        <p:tav tm="100000">
                                          <p:val>
                                            <p:strVal val="#ppt_x"/>
                                          </p:val>
                                        </p:tav>
                                      </p:tavLst>
                                    </p:anim>
                                    <p:anim calcmode="lin" valueType="num">
                                      <p:cBhvr>
                                        <p:cTn id="14" dur="1000" fill="hold"/>
                                        <p:tgtEl>
                                          <p:spTgt spid="11">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sz="half" idx="1"/>
          </p:nvPr>
        </p:nvPicPr>
        <p:blipFill>
          <a:blip r:embed="rId2" cstate="print">
            <a:extLst>
              <a:ext uri="{28A0092B-C50C-407E-A947-70E740481C1C}">
                <a14:useLocalDpi xmlns:a14="http://schemas.microsoft.com/office/drawing/2010/main" val="0"/>
              </a:ext>
            </a:extLst>
          </a:blip>
          <a:stretch>
            <a:fillRect/>
          </a:stretch>
        </p:blipFill>
        <p:spPr>
          <a:xfrm>
            <a:off x="380999" y="1143000"/>
            <a:ext cx="4419601" cy="5389503"/>
          </a:xfrm>
        </p:spPr>
      </p:pic>
      <p:sp>
        <p:nvSpPr>
          <p:cNvPr id="6" name="Content Placeholder 5"/>
          <p:cNvSpPr>
            <a:spLocks noGrp="1"/>
          </p:cNvSpPr>
          <p:nvPr>
            <p:ph sz="half" idx="2"/>
          </p:nvPr>
        </p:nvSpPr>
        <p:spPr>
          <a:xfrm>
            <a:off x="5105400" y="685800"/>
            <a:ext cx="3200400" cy="2133600"/>
          </a:xfrm>
        </p:spPr>
        <p:txBody>
          <a:bodyPr>
            <a:normAutofit lnSpcReduction="10000"/>
          </a:bodyPr>
          <a:lstStyle/>
          <a:p>
            <a:pPr marL="0" indent="0"/>
            <a:r>
              <a:rPr lang="en-AU" sz="2000" b="0" dirty="0" smtClean="0">
                <a:latin typeface="+mj-lt"/>
              </a:rPr>
              <a:t>‘Everyone </a:t>
            </a:r>
            <a:r>
              <a:rPr lang="en-AU" sz="2000" b="0" dirty="0">
                <a:latin typeface="+mj-lt"/>
              </a:rPr>
              <a:t>has the right to seek and enjoy in other countries, asylum from persecution</a:t>
            </a:r>
            <a:r>
              <a:rPr lang="en-AU" sz="2000" b="0" dirty="0" smtClean="0">
                <a:latin typeface="+mj-lt"/>
              </a:rPr>
              <a:t>.’</a:t>
            </a:r>
            <a:endParaRPr lang="en-GB" sz="2000" b="0" dirty="0">
              <a:latin typeface="+mj-lt"/>
            </a:endParaRPr>
          </a:p>
          <a:p>
            <a:pPr marL="0" indent="0"/>
            <a:r>
              <a:rPr lang="en-AU" sz="2000" b="0" i="1" dirty="0" smtClean="0">
                <a:latin typeface="+mj-lt"/>
              </a:rPr>
              <a:t>Universal </a:t>
            </a:r>
            <a:r>
              <a:rPr lang="en-AU" sz="2000" b="0" i="1" dirty="0">
                <a:latin typeface="+mj-lt"/>
              </a:rPr>
              <a:t>Declaration of Human </a:t>
            </a:r>
            <a:r>
              <a:rPr lang="en-AU" sz="2000" b="0" i="1" dirty="0" smtClean="0">
                <a:latin typeface="+mj-lt"/>
              </a:rPr>
              <a:t>Rights (1948) Article </a:t>
            </a:r>
            <a:r>
              <a:rPr lang="en-AU" sz="2000" b="0" i="1" dirty="0">
                <a:latin typeface="+mj-lt"/>
              </a:rPr>
              <a:t>14 </a:t>
            </a:r>
            <a:endParaRPr lang="en-AU" sz="2000" b="0" i="1" dirty="0" smtClean="0">
              <a:latin typeface="+mj-lt"/>
            </a:endParaRPr>
          </a:p>
          <a:p>
            <a:pPr marL="0" indent="0"/>
            <a:endParaRPr lang="en-AU" sz="2000" b="0" dirty="0" smtClean="0">
              <a:latin typeface="+mj-lt"/>
            </a:endParaRPr>
          </a:p>
        </p:txBody>
      </p:sp>
      <p:sp>
        <p:nvSpPr>
          <p:cNvPr id="5" name="Title 4"/>
          <p:cNvSpPr>
            <a:spLocks noGrp="1"/>
          </p:cNvSpPr>
          <p:nvPr>
            <p:ph type="title"/>
          </p:nvPr>
        </p:nvSpPr>
        <p:spPr/>
        <p:txBody>
          <a:bodyPr/>
          <a:lstStyle/>
          <a:p>
            <a:r>
              <a:rPr lang="en-AU" dirty="0" smtClean="0"/>
              <a:t>Who are they?</a:t>
            </a:r>
            <a:endParaRPr lang="en-GB" dirty="0"/>
          </a:p>
        </p:txBody>
      </p:sp>
      <p:sp>
        <p:nvSpPr>
          <p:cNvPr id="7" name="Content Placeholder 5"/>
          <p:cNvSpPr txBox="1">
            <a:spLocks/>
          </p:cNvSpPr>
          <p:nvPr/>
        </p:nvSpPr>
        <p:spPr>
          <a:xfrm>
            <a:off x="5088467" y="3352800"/>
            <a:ext cx="3200400" cy="3124200"/>
          </a:xfrm>
          <a:prstGeom prst="rect">
            <a:avLst/>
          </a:prstGeom>
        </p:spPr>
        <p:txBody>
          <a:bodyPr vert="horz" lIns="91440" tIns="45720" rIns="91440" bIns="45720" rtlCol="0">
            <a:normAutofit fontScale="92500"/>
          </a:bodyPr>
          <a:lstStyle>
            <a:lvl1pPr marL="342900" indent="-342900" algn="l" defTabSz="914400" rtl="0" eaLnBrk="1" latinLnBrk="0" hangingPunct="1">
              <a:spcBef>
                <a:spcPts val="800"/>
              </a:spcBef>
              <a:buFont typeface="Arial" pitchFamily="34" charset="0"/>
              <a:buNone/>
              <a:defRPr sz="2800" b="1" kern="1200">
                <a:solidFill>
                  <a:schemeClr val="tx1"/>
                </a:solidFill>
                <a:latin typeface="+mn-lt"/>
                <a:ea typeface="+mn-ea"/>
                <a:cs typeface="+mn-cs"/>
              </a:defRPr>
            </a:lvl1pPr>
            <a:lvl2pPr marL="173736" indent="-173736" algn="l" defTabSz="914400" rtl="0" eaLnBrk="1" latinLnBrk="0" hangingPunct="1">
              <a:spcBef>
                <a:spcPts val="300"/>
              </a:spcBef>
              <a:buClr>
                <a:schemeClr val="accent2"/>
              </a:buClr>
              <a:buFont typeface="Wingdings" pitchFamily="2" charset="2"/>
              <a:buChar char="§"/>
              <a:defRPr sz="2400" kern="1200">
                <a:solidFill>
                  <a:schemeClr val="tx1"/>
                </a:solidFill>
                <a:latin typeface="+mn-lt"/>
                <a:ea typeface="+mn-ea"/>
                <a:cs typeface="+mn-cs"/>
              </a:defRPr>
            </a:lvl2pPr>
            <a:lvl3pPr marL="402336" indent="-164592" algn="l" defTabSz="914400" rtl="0" eaLnBrk="1" latinLnBrk="0" hangingPunct="1">
              <a:spcBef>
                <a:spcPts val="300"/>
              </a:spcBef>
              <a:buClr>
                <a:schemeClr val="accent2"/>
              </a:buClr>
              <a:buFont typeface="Wingdings" pitchFamily="2" charset="2"/>
              <a:buChar char="§"/>
              <a:defRPr sz="2000" kern="1200">
                <a:solidFill>
                  <a:schemeClr val="tx1"/>
                </a:solidFill>
                <a:latin typeface="+mn-lt"/>
                <a:ea typeface="+mn-ea"/>
                <a:cs typeface="+mn-cs"/>
              </a:defRPr>
            </a:lvl3pPr>
            <a:lvl4pPr marL="630936" indent="-164592" algn="l" defTabSz="914400" rtl="0" eaLnBrk="1" latinLnBrk="0" hangingPunct="1">
              <a:spcBef>
                <a:spcPts val="300"/>
              </a:spcBef>
              <a:buClr>
                <a:schemeClr val="accent2"/>
              </a:buClr>
              <a:buFont typeface="Wingdings" pitchFamily="2" charset="2"/>
              <a:buChar char="§"/>
              <a:defRPr sz="1800" kern="1200">
                <a:solidFill>
                  <a:schemeClr val="tx1"/>
                </a:solidFill>
                <a:latin typeface="+mn-lt"/>
                <a:ea typeface="+mn-ea"/>
                <a:cs typeface="+mn-cs"/>
              </a:defRPr>
            </a:lvl4pPr>
            <a:lvl5pPr marL="859536" indent="-173736" algn="l" defTabSz="914400" rtl="0" eaLnBrk="1" latinLnBrk="0" hangingPunct="1">
              <a:spcBef>
                <a:spcPts val="300"/>
              </a:spcBef>
              <a:buClr>
                <a:schemeClr val="accent2"/>
              </a:buClr>
              <a:buFont typeface="Wingdings" pitchFamily="2" charset="2"/>
              <a:buChar char="§"/>
              <a:defRPr sz="1800" kern="1200">
                <a:solidFill>
                  <a:schemeClr val="tx1"/>
                </a:solidFill>
                <a:latin typeface="+mn-lt"/>
                <a:ea typeface="+mn-ea"/>
                <a:cs typeface="+mn-cs"/>
              </a:defRPr>
            </a:lvl5pPr>
            <a:lvl6pPr marL="1097280" indent="-173736" algn="l" defTabSz="914400" rtl="0" eaLnBrk="1" latinLnBrk="0" hangingPunct="1">
              <a:spcBef>
                <a:spcPts val="300"/>
              </a:spcBef>
              <a:buClr>
                <a:schemeClr val="accent2"/>
              </a:buClr>
              <a:buFont typeface="Wingdings" pitchFamily="2" charset="2"/>
              <a:buChar char="§"/>
              <a:defRPr sz="1800" kern="1200">
                <a:solidFill>
                  <a:schemeClr val="tx1"/>
                </a:solidFill>
                <a:latin typeface="+mn-lt"/>
                <a:ea typeface="+mn-ea"/>
                <a:cs typeface="+mn-cs"/>
              </a:defRPr>
            </a:lvl6pPr>
            <a:lvl7pPr marL="1353312" indent="-164592" algn="l" defTabSz="914400" rtl="0" eaLnBrk="1" latinLnBrk="0" hangingPunct="1">
              <a:spcBef>
                <a:spcPts val="300"/>
              </a:spcBef>
              <a:buClr>
                <a:schemeClr val="accent2"/>
              </a:buClr>
              <a:buFont typeface="Wingdings" pitchFamily="2" charset="2"/>
              <a:buChar char="§"/>
              <a:defRPr sz="1800" kern="1200">
                <a:solidFill>
                  <a:schemeClr val="tx1"/>
                </a:solidFill>
                <a:latin typeface="+mn-lt"/>
                <a:ea typeface="+mn-ea"/>
                <a:cs typeface="+mn-cs"/>
              </a:defRPr>
            </a:lvl7pPr>
            <a:lvl8pPr marL="1581912" indent="-164592" algn="l" defTabSz="914400" rtl="0" eaLnBrk="1" latinLnBrk="0" hangingPunct="1">
              <a:spcBef>
                <a:spcPts val="300"/>
              </a:spcBef>
              <a:buClr>
                <a:schemeClr val="accent2"/>
              </a:buClr>
              <a:buFont typeface="Wingdings" pitchFamily="2" charset="2"/>
              <a:buChar char="§"/>
              <a:defRPr sz="1800" kern="1200">
                <a:solidFill>
                  <a:schemeClr val="tx1"/>
                </a:solidFill>
                <a:latin typeface="+mn-lt"/>
                <a:ea typeface="+mn-ea"/>
                <a:cs typeface="+mn-cs"/>
              </a:defRPr>
            </a:lvl8pPr>
            <a:lvl9pPr marL="1792224" indent="-164592" algn="l" defTabSz="914400" rtl="0" eaLnBrk="1" latinLnBrk="0" hangingPunct="1">
              <a:spcBef>
                <a:spcPts val="300"/>
              </a:spcBef>
              <a:buClr>
                <a:schemeClr val="accent2"/>
              </a:buClr>
              <a:buFont typeface="Wingdings" pitchFamily="2" charset="2"/>
              <a:buChar char="§"/>
              <a:defRPr sz="1800" kern="1200">
                <a:solidFill>
                  <a:schemeClr val="tx1"/>
                </a:solidFill>
                <a:latin typeface="+mn-lt"/>
                <a:ea typeface="+mn-ea"/>
                <a:cs typeface="+mn-cs"/>
              </a:defRPr>
            </a:lvl9pPr>
          </a:lstStyle>
          <a:p>
            <a:pPr marL="0" indent="0"/>
            <a:r>
              <a:rPr lang="en-AU" sz="2200" b="0" dirty="0">
                <a:latin typeface="+mj-lt"/>
              </a:rPr>
              <a:t>‘R</a:t>
            </a:r>
            <a:r>
              <a:rPr lang="en-GB" sz="2200" b="0" dirty="0" err="1">
                <a:latin typeface="+mj-lt"/>
              </a:rPr>
              <a:t>efugee</a:t>
            </a:r>
            <a:r>
              <a:rPr lang="en-GB" sz="2200" b="0" dirty="0">
                <a:latin typeface="+mj-lt"/>
              </a:rPr>
              <a:t>’: a person </a:t>
            </a:r>
            <a:r>
              <a:rPr lang="en-GB" sz="2200" b="0" dirty="0" smtClean="0">
                <a:latin typeface="+mj-lt"/>
              </a:rPr>
              <a:t>with a “well-founded </a:t>
            </a:r>
            <a:r>
              <a:rPr lang="en-GB" sz="2200" b="0" dirty="0">
                <a:latin typeface="+mj-lt"/>
              </a:rPr>
              <a:t>fear of being persecuted for reasons of race, religion, nationality, membership of a particular social group or political opinion...” </a:t>
            </a:r>
          </a:p>
          <a:p>
            <a:pPr marL="0" indent="0"/>
            <a:r>
              <a:rPr lang="en-GB" sz="2400" b="0" i="1" dirty="0"/>
              <a:t>Convention, article 1a (2)</a:t>
            </a:r>
          </a:p>
          <a:p>
            <a:pPr marL="0" indent="0"/>
            <a:endParaRPr lang="en-AU" sz="2000" b="0" dirty="0" smtClean="0">
              <a:latin typeface="+mj-lt"/>
            </a:endParaRPr>
          </a:p>
        </p:txBody>
      </p:sp>
    </p:spTree>
    <p:extLst>
      <p:ext uri="{BB962C8B-B14F-4D97-AF65-F5344CB8AC3E}">
        <p14:creationId xmlns:p14="http://schemas.microsoft.com/office/powerpoint/2010/main" val="392191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fade">
                                      <p:cBhvr>
                                        <p:cTn id="7" dur="1000"/>
                                        <p:tgtEl>
                                          <p:spTgt spid="6">
                                            <p:txEl>
                                              <p:pRg st="0" end="0"/>
                                            </p:txEl>
                                          </p:spTgt>
                                        </p:tgtEl>
                                      </p:cBhvr>
                                    </p:animEffect>
                                    <p:anim calcmode="lin" valueType="num">
                                      <p:cBhvr>
                                        <p:cTn id="8" dur="10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6">
                                            <p:txEl>
                                              <p:pRg st="0" end="0"/>
                                            </p:txEl>
                                          </p:spTgt>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6">
                                            <p:txEl>
                                              <p:pRg st="1" end="1"/>
                                            </p:txEl>
                                          </p:spTgt>
                                        </p:tgtEl>
                                        <p:attrNameLst>
                                          <p:attrName>style.visibility</p:attrName>
                                        </p:attrNameLst>
                                      </p:cBhvr>
                                      <p:to>
                                        <p:strVal val="visible"/>
                                      </p:to>
                                    </p:set>
                                    <p:animEffect transition="in" filter="fade">
                                      <p:cBhvr>
                                        <p:cTn id="13" dur="1000"/>
                                        <p:tgtEl>
                                          <p:spTgt spid="6">
                                            <p:txEl>
                                              <p:pRg st="1" end="1"/>
                                            </p:txEl>
                                          </p:spTgt>
                                        </p:tgtEl>
                                      </p:cBhvr>
                                    </p:animEffect>
                                    <p:anim calcmode="lin" valueType="num">
                                      <p:cBhvr>
                                        <p:cTn id="14" dur="100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15" dur="1000" fill="hold"/>
                                        <p:tgtEl>
                                          <p:spTgt spid="6">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42" presetClass="entr" presetSubtype="0" fill="hold" nodeType="click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fade">
                                      <p:cBhvr>
                                        <p:cTn id="20" dur="1000"/>
                                        <p:tgtEl>
                                          <p:spTgt spid="4"/>
                                        </p:tgtEl>
                                      </p:cBhvr>
                                    </p:animEffect>
                                    <p:anim calcmode="lin" valueType="num">
                                      <p:cBhvr>
                                        <p:cTn id="21" dur="1000" fill="hold"/>
                                        <p:tgtEl>
                                          <p:spTgt spid="4"/>
                                        </p:tgtEl>
                                        <p:attrNameLst>
                                          <p:attrName>ppt_x</p:attrName>
                                        </p:attrNameLst>
                                      </p:cBhvr>
                                      <p:tavLst>
                                        <p:tav tm="0">
                                          <p:val>
                                            <p:strVal val="#ppt_x"/>
                                          </p:val>
                                        </p:tav>
                                        <p:tav tm="100000">
                                          <p:val>
                                            <p:strVal val="#ppt_x"/>
                                          </p:val>
                                        </p:tav>
                                      </p:tavLst>
                                    </p:anim>
                                    <p:anim calcmode="lin" valueType="num">
                                      <p:cBhvr>
                                        <p:cTn id="22"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 calcmode="lin" valueType="num">
                                      <p:cBhvr additive="base">
                                        <p:cTn id="27" dur="500" fill="hold"/>
                                        <p:tgtEl>
                                          <p:spTgt spid="7"/>
                                        </p:tgtEl>
                                        <p:attrNameLst>
                                          <p:attrName>ppt_x</p:attrName>
                                        </p:attrNameLst>
                                      </p:cBhvr>
                                      <p:tavLst>
                                        <p:tav tm="0">
                                          <p:val>
                                            <p:strVal val="#ppt_x"/>
                                          </p:val>
                                        </p:tav>
                                        <p:tav tm="100000">
                                          <p:val>
                                            <p:strVal val="#ppt_x"/>
                                          </p:val>
                                        </p:tav>
                                      </p:tavLst>
                                    </p:anim>
                                    <p:anim calcmode="lin" valueType="num">
                                      <p:cBhvr additive="base">
                                        <p:cTn id="2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uiExpand="1" build="p"/>
      <p:bldP spid="7"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Oval 8"/>
          <p:cNvSpPr>
            <a:spLocks noChangeArrowheads="1"/>
          </p:cNvSpPr>
          <p:nvPr/>
        </p:nvSpPr>
        <p:spPr bwMode="auto">
          <a:xfrm>
            <a:off x="3286116" y="714356"/>
            <a:ext cx="2214546" cy="1214446"/>
          </a:xfrm>
          <a:prstGeom prst="ellipse">
            <a:avLst/>
          </a:prstGeom>
          <a:ln>
            <a:headEnd/>
            <a:tailEnd/>
          </a:ln>
        </p:spPr>
        <p:style>
          <a:lnRef idx="0">
            <a:schemeClr val="dk1"/>
          </a:lnRef>
          <a:fillRef idx="3">
            <a:schemeClr val="dk1"/>
          </a:fillRef>
          <a:effectRef idx="3">
            <a:schemeClr val="dk1"/>
          </a:effectRef>
          <a:fontRef idx="minor">
            <a:schemeClr val="lt1"/>
          </a:fontRef>
        </p:style>
        <p:txBody>
          <a:bodyPr wrap="none" anchor="ctr"/>
          <a:lstStyle/>
          <a:p>
            <a:pPr algn="ctr"/>
            <a:r>
              <a:rPr lang="en-AU" sz="2800" dirty="0" smtClean="0">
                <a:latin typeface="Tempus Sans ITC" pitchFamily="82" charset="0"/>
              </a:rPr>
              <a:t>God’s</a:t>
            </a:r>
            <a:br>
              <a:rPr lang="en-AU" sz="2800" dirty="0" smtClean="0">
                <a:latin typeface="Tempus Sans ITC" pitchFamily="82" charset="0"/>
              </a:rPr>
            </a:br>
            <a:r>
              <a:rPr lang="en-AU" sz="2800" dirty="0" smtClean="0">
                <a:latin typeface="Tempus Sans ITC" pitchFamily="82" charset="0"/>
              </a:rPr>
              <a:t>Character</a:t>
            </a:r>
            <a:endParaRPr lang="en-AU" sz="2800" dirty="0">
              <a:latin typeface="Tempus Sans ITC" pitchFamily="82" charset="0"/>
            </a:endParaRPr>
          </a:p>
        </p:txBody>
      </p:sp>
      <p:sp>
        <p:nvSpPr>
          <p:cNvPr id="32" name="Oval 8"/>
          <p:cNvSpPr>
            <a:spLocks noChangeArrowheads="1"/>
          </p:cNvSpPr>
          <p:nvPr/>
        </p:nvSpPr>
        <p:spPr bwMode="auto">
          <a:xfrm>
            <a:off x="428596" y="2500306"/>
            <a:ext cx="2214546" cy="1214446"/>
          </a:xfrm>
          <a:prstGeom prst="ellipse">
            <a:avLst/>
          </a:prstGeom>
          <a:ln>
            <a:headEnd/>
            <a:tailEnd/>
          </a:ln>
        </p:spPr>
        <p:style>
          <a:lnRef idx="0">
            <a:schemeClr val="dk1"/>
          </a:lnRef>
          <a:fillRef idx="3">
            <a:schemeClr val="dk1"/>
          </a:fillRef>
          <a:effectRef idx="3">
            <a:schemeClr val="dk1"/>
          </a:effectRef>
          <a:fontRef idx="minor">
            <a:schemeClr val="lt1"/>
          </a:fontRef>
        </p:style>
        <p:txBody>
          <a:bodyPr wrap="none" anchor="ctr"/>
          <a:lstStyle/>
          <a:p>
            <a:pPr algn="ctr"/>
            <a:r>
              <a:rPr lang="en-AU" sz="2800" dirty="0" smtClean="0">
                <a:latin typeface="Tempus Sans ITC" pitchFamily="82" charset="0"/>
              </a:rPr>
              <a:t>Creation</a:t>
            </a:r>
            <a:endParaRPr lang="en-AU" sz="3600" dirty="0">
              <a:latin typeface="Tempus Sans ITC" pitchFamily="82" charset="0"/>
            </a:endParaRPr>
          </a:p>
        </p:txBody>
      </p:sp>
      <p:sp>
        <p:nvSpPr>
          <p:cNvPr id="34" name="Rectangle 33"/>
          <p:cNvSpPr/>
          <p:nvPr/>
        </p:nvSpPr>
        <p:spPr>
          <a:xfrm>
            <a:off x="4929190" y="3000372"/>
            <a:ext cx="452368" cy="523220"/>
          </a:xfrm>
          <a:prstGeom prst="rect">
            <a:avLst/>
          </a:prstGeom>
        </p:spPr>
        <p:txBody>
          <a:bodyPr wrap="none">
            <a:spAutoFit/>
          </a:bodyPr>
          <a:lstStyle/>
          <a:p>
            <a:r>
              <a:rPr lang="en-AU" sz="2800" dirty="0" smtClean="0">
                <a:solidFill>
                  <a:schemeClr val="bg1"/>
                </a:solidFill>
                <a:latin typeface="Tempus Sans ITC" pitchFamily="82" charset="0"/>
                <a:sym typeface="Wingdings"/>
              </a:rPr>
              <a:t></a:t>
            </a:r>
            <a:endParaRPr lang="en-AU" dirty="0">
              <a:solidFill>
                <a:schemeClr val="bg1"/>
              </a:solidFill>
            </a:endParaRPr>
          </a:p>
        </p:txBody>
      </p:sp>
      <p:sp>
        <p:nvSpPr>
          <p:cNvPr id="11" name="Content Placeholder 2"/>
          <p:cNvSpPr txBox="1">
            <a:spLocks/>
          </p:cNvSpPr>
          <p:nvPr/>
        </p:nvSpPr>
        <p:spPr>
          <a:xfrm>
            <a:off x="2771800" y="2500306"/>
            <a:ext cx="6532942" cy="2448272"/>
          </a:xfrm>
          <a:prstGeom prst="rect">
            <a:avLst/>
          </a:prstGeom>
        </p:spPr>
        <p:txBody>
          <a:bodyPr/>
          <a:lstStyle>
            <a:lvl1pPr marL="448056" indent="-384048" algn="l" rtl="0" eaLnBrk="1" latinLnBrk="0" hangingPunct="1">
              <a:spcBef>
                <a:spcPct val="20000"/>
              </a:spcBef>
              <a:buClr>
                <a:schemeClr val="accent1"/>
              </a:buClr>
              <a:buSzPct val="80000"/>
              <a:buFont typeface="Wingdings 2"/>
              <a:buChar char=""/>
              <a:defRPr kumimoji="0" sz="3000" kern="1200">
                <a:solidFill>
                  <a:schemeClr val="tx1"/>
                </a:solidFill>
                <a:latin typeface="+mn-lt"/>
                <a:ea typeface="+mn-ea"/>
                <a:cs typeface="+mn-cs"/>
              </a:defRPr>
            </a:lvl1pPr>
            <a:lvl2pPr marL="822960" indent="-285750" algn="l" rtl="0" eaLnBrk="1" latinLnBrk="0" hangingPunct="1">
              <a:spcBef>
                <a:spcPct val="20000"/>
              </a:spcBef>
              <a:buClr>
                <a:schemeClr val="accent1"/>
              </a:buClr>
              <a:buSzPct val="95000"/>
              <a:buFont typeface="Verdana"/>
              <a:buChar char="›"/>
              <a:defRPr kumimoji="0" sz="2600" kern="1200">
                <a:solidFill>
                  <a:schemeClr val="tx1"/>
                </a:solidFill>
                <a:latin typeface="+mn-lt"/>
                <a:ea typeface="+mn-ea"/>
                <a:cs typeface="+mn-cs"/>
              </a:defRPr>
            </a:lvl2pPr>
            <a:lvl3pPr marL="1106424" indent="-228600" algn="l" rtl="0" eaLnBrk="1" latinLnBrk="0" hangingPunct="1">
              <a:spcBef>
                <a:spcPct val="20000"/>
              </a:spcBef>
              <a:buClr>
                <a:schemeClr val="accent1"/>
              </a:buClr>
              <a:buFont typeface="Wingdings 2"/>
              <a:buChar char=""/>
              <a:defRPr kumimoji="0" sz="2400" kern="1200">
                <a:solidFill>
                  <a:schemeClr val="tx1"/>
                </a:solidFill>
                <a:latin typeface="+mn-lt"/>
                <a:ea typeface="+mn-ea"/>
                <a:cs typeface="+mn-cs"/>
              </a:defRPr>
            </a:lvl3pPr>
            <a:lvl4pPr marL="1371600" indent="-210312" algn="l" rtl="0" eaLnBrk="1" latinLnBrk="0" hangingPunct="1">
              <a:spcBef>
                <a:spcPct val="20000"/>
              </a:spcBef>
              <a:buClr>
                <a:schemeClr val="accent1"/>
              </a:buClr>
              <a:buFont typeface="Wingdings 2"/>
              <a:buChar char=""/>
              <a:defRPr kumimoji="0" sz="2000" kern="1200">
                <a:solidFill>
                  <a:schemeClr val="tx1"/>
                </a:solidFill>
                <a:latin typeface="+mn-lt"/>
                <a:ea typeface="+mn-ea"/>
                <a:cs typeface="+mn-cs"/>
              </a:defRPr>
            </a:lvl4pPr>
            <a:lvl5pPr marL="1600200" indent="-210312" algn="l" rtl="0" eaLnBrk="1" latinLnBrk="0" hangingPunct="1">
              <a:spcBef>
                <a:spcPct val="20000"/>
              </a:spcBef>
              <a:buClr>
                <a:schemeClr val="accent1">
                  <a:tint val="75000"/>
                </a:schemeClr>
              </a:buClr>
              <a:buFont typeface="Wingdings 2"/>
              <a:buChar char=""/>
              <a:defRPr kumimoji="0" sz="1900" kern="1200">
                <a:solidFill>
                  <a:schemeClr val="tx1"/>
                </a:solidFill>
                <a:latin typeface="+mn-lt"/>
                <a:ea typeface="+mn-ea"/>
                <a:cs typeface="+mn-cs"/>
              </a:defRPr>
            </a:lvl5pPr>
            <a:lvl6pPr marL="1828800" indent="-210312" algn="l" rtl="0" eaLnBrk="1" latinLnBrk="0" hangingPunct="1">
              <a:spcBef>
                <a:spcPct val="20000"/>
              </a:spcBef>
              <a:buClr>
                <a:schemeClr val="accent1">
                  <a:tint val="75000"/>
                </a:schemeClr>
              </a:buClr>
              <a:buFont typeface="Wingdings 2"/>
              <a:buChar char=""/>
              <a:defRPr kumimoji="0" sz="1800" kern="1200">
                <a:solidFill>
                  <a:schemeClr val="tx1"/>
                </a:solidFill>
                <a:latin typeface="+mn-lt"/>
                <a:ea typeface="+mn-ea"/>
                <a:cs typeface="+mn-cs"/>
              </a:defRPr>
            </a:lvl6pPr>
            <a:lvl7pPr marL="2084832" indent="-210312"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7pPr>
            <a:lvl8pPr marL="2286000" indent="-182880"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8pPr>
            <a:lvl9pPr marL="2514600" indent="-182880"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9pPr>
          </a:lstStyle>
          <a:p>
            <a:r>
              <a:rPr lang="en-AU" dirty="0" smtClean="0"/>
              <a:t>Peter: ‘I </a:t>
            </a:r>
            <a:r>
              <a:rPr lang="en-AU" dirty="0"/>
              <a:t>truly understand that God shows no partiality</a:t>
            </a:r>
            <a:r>
              <a:rPr lang="en-AU" dirty="0" smtClean="0"/>
              <a:t>, but </a:t>
            </a:r>
            <a:r>
              <a:rPr lang="en-AU" dirty="0"/>
              <a:t>in every nation anyone who fears him and does what is right is acceptable to him</a:t>
            </a:r>
            <a:r>
              <a:rPr lang="en-AU" dirty="0" smtClean="0"/>
              <a:t>.’ </a:t>
            </a:r>
            <a:r>
              <a:rPr lang="en-AU" dirty="0"/>
              <a:t>(Act </a:t>
            </a:r>
            <a:r>
              <a:rPr lang="en-AU" dirty="0" smtClean="0"/>
              <a:t>10:34–35)</a:t>
            </a:r>
            <a:endParaRPr lang="en-GB" b="1" i="1" dirty="0"/>
          </a:p>
        </p:txBody>
      </p:sp>
    </p:spTree>
    <p:extLst>
      <p:ext uri="{BB962C8B-B14F-4D97-AF65-F5344CB8AC3E}">
        <p14:creationId xmlns:p14="http://schemas.microsoft.com/office/powerpoint/2010/main" val="7129793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additive="base">
                                        <p:cTn id="7" dur="1500" fill="hold"/>
                                        <p:tgtEl>
                                          <p:spTgt spid="32"/>
                                        </p:tgtEl>
                                        <p:attrNameLst>
                                          <p:attrName>ppt_x</p:attrName>
                                        </p:attrNameLst>
                                      </p:cBhvr>
                                      <p:tavLst>
                                        <p:tav tm="0">
                                          <p:val>
                                            <p:strVal val="0-#ppt_w/2"/>
                                          </p:val>
                                        </p:tav>
                                        <p:tav tm="100000">
                                          <p:val>
                                            <p:strVal val="#ppt_x"/>
                                          </p:val>
                                        </p:tav>
                                      </p:tavLst>
                                    </p:anim>
                                    <p:anim calcmode="lin" valueType="num">
                                      <p:cBhvr additive="base">
                                        <p:cTn id="8" dur="1500" fill="hold"/>
                                        <p:tgtEl>
                                          <p:spTgt spid="32"/>
                                        </p:tgtEl>
                                        <p:attrNameLst>
                                          <p:attrName>ppt_y</p:attrName>
                                        </p:attrNameLst>
                                      </p:cBhvr>
                                      <p:tavLst>
                                        <p:tav tm="0">
                                          <p:val>
                                            <p:strVal val="#ppt_y"/>
                                          </p:val>
                                        </p:tav>
                                        <p:tav tm="100000">
                                          <p:val>
                                            <p:strVal val="#ppt_y"/>
                                          </p:val>
                                        </p:tav>
                                      </p:tavLst>
                                    </p:anim>
                                  </p:childTnLst>
                                </p:cTn>
                              </p:par>
                            </p:childTnLst>
                          </p:cTn>
                        </p:par>
                        <p:par>
                          <p:cTn id="9" fill="hold">
                            <p:stCondLst>
                              <p:cond delay="1500"/>
                            </p:stCondLst>
                            <p:childTnLst>
                              <p:par>
                                <p:cTn id="10" presetID="42" presetClass="entr" presetSubtype="0" fill="hold" nodeType="afterEffect">
                                  <p:stCondLst>
                                    <p:cond delay="0"/>
                                  </p:stCondLst>
                                  <p:childTnLst>
                                    <p:set>
                                      <p:cBhvr>
                                        <p:cTn id="11" dur="1" fill="hold">
                                          <p:stCondLst>
                                            <p:cond delay="0"/>
                                          </p:stCondLst>
                                        </p:cTn>
                                        <p:tgtEl>
                                          <p:spTgt spid="11">
                                            <p:txEl>
                                              <p:pRg st="0" end="0"/>
                                            </p:txEl>
                                          </p:spTgt>
                                        </p:tgtEl>
                                        <p:attrNameLst>
                                          <p:attrName>style.visibility</p:attrName>
                                        </p:attrNameLst>
                                      </p:cBhvr>
                                      <p:to>
                                        <p:strVal val="visible"/>
                                      </p:to>
                                    </p:set>
                                    <p:animEffect transition="in" filter="fade">
                                      <p:cBhvr>
                                        <p:cTn id="12" dur="1000"/>
                                        <p:tgtEl>
                                          <p:spTgt spid="11">
                                            <p:txEl>
                                              <p:pRg st="0" end="0"/>
                                            </p:txEl>
                                          </p:spTgt>
                                        </p:tgtEl>
                                      </p:cBhvr>
                                    </p:animEffect>
                                    <p:anim calcmode="lin" valueType="num">
                                      <p:cBhvr>
                                        <p:cTn id="13" dur="1000" fill="hold"/>
                                        <p:tgtEl>
                                          <p:spTgt spid="11">
                                            <p:txEl>
                                              <p:pRg st="0" end="0"/>
                                            </p:txEl>
                                          </p:spTgt>
                                        </p:tgtEl>
                                        <p:attrNameLst>
                                          <p:attrName>ppt_x</p:attrName>
                                        </p:attrNameLst>
                                      </p:cBhvr>
                                      <p:tavLst>
                                        <p:tav tm="0">
                                          <p:val>
                                            <p:strVal val="#ppt_x"/>
                                          </p:val>
                                        </p:tav>
                                        <p:tav tm="100000">
                                          <p:val>
                                            <p:strVal val="#ppt_x"/>
                                          </p:val>
                                        </p:tav>
                                      </p:tavLst>
                                    </p:anim>
                                    <p:anim calcmode="lin" valueType="num">
                                      <p:cBhvr>
                                        <p:cTn id="14" dur="1000" fill="hold"/>
                                        <p:tgtEl>
                                          <p:spTgt spid="11">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Oval 8"/>
          <p:cNvSpPr>
            <a:spLocks noChangeArrowheads="1"/>
          </p:cNvSpPr>
          <p:nvPr/>
        </p:nvSpPr>
        <p:spPr bwMode="auto">
          <a:xfrm>
            <a:off x="6929454" y="2571744"/>
            <a:ext cx="2214546" cy="1214446"/>
          </a:xfrm>
          <a:prstGeom prst="ellipse">
            <a:avLst/>
          </a:prstGeom>
          <a:ln>
            <a:headEnd/>
            <a:tailEnd/>
          </a:ln>
        </p:spPr>
        <p:style>
          <a:lnRef idx="0">
            <a:schemeClr val="dk1"/>
          </a:lnRef>
          <a:fillRef idx="3">
            <a:schemeClr val="dk1"/>
          </a:fillRef>
          <a:effectRef idx="3">
            <a:schemeClr val="dk1"/>
          </a:effectRef>
          <a:fontRef idx="minor">
            <a:schemeClr val="lt1"/>
          </a:fontRef>
        </p:style>
        <p:txBody>
          <a:bodyPr wrap="none" anchor="ctr"/>
          <a:lstStyle/>
          <a:p>
            <a:pPr algn="ctr"/>
            <a:r>
              <a:rPr lang="en-AU" sz="2800" dirty="0" smtClean="0">
                <a:latin typeface="Tempus Sans ITC" pitchFamily="82" charset="0"/>
              </a:rPr>
              <a:t>New </a:t>
            </a:r>
            <a:br>
              <a:rPr lang="en-AU" sz="2800" dirty="0" smtClean="0">
                <a:latin typeface="Tempus Sans ITC" pitchFamily="82" charset="0"/>
              </a:rPr>
            </a:br>
            <a:r>
              <a:rPr lang="en-AU" sz="2800" dirty="0" smtClean="0">
                <a:latin typeface="Tempus Sans ITC" pitchFamily="82" charset="0"/>
              </a:rPr>
              <a:t>future</a:t>
            </a:r>
            <a:endParaRPr lang="en-AU" sz="3200" dirty="0">
              <a:latin typeface="Tempus Sans ITC" pitchFamily="82" charset="0"/>
            </a:endParaRPr>
          </a:p>
        </p:txBody>
      </p:sp>
      <p:sp>
        <p:nvSpPr>
          <p:cNvPr id="31" name="Oval 8"/>
          <p:cNvSpPr>
            <a:spLocks noChangeArrowheads="1"/>
          </p:cNvSpPr>
          <p:nvPr/>
        </p:nvSpPr>
        <p:spPr bwMode="auto">
          <a:xfrm>
            <a:off x="3286116" y="714356"/>
            <a:ext cx="2214546" cy="1214446"/>
          </a:xfrm>
          <a:prstGeom prst="ellipse">
            <a:avLst/>
          </a:prstGeom>
          <a:ln>
            <a:headEnd/>
            <a:tailEnd/>
          </a:ln>
        </p:spPr>
        <p:style>
          <a:lnRef idx="0">
            <a:schemeClr val="dk1"/>
          </a:lnRef>
          <a:fillRef idx="3">
            <a:schemeClr val="dk1"/>
          </a:fillRef>
          <a:effectRef idx="3">
            <a:schemeClr val="dk1"/>
          </a:effectRef>
          <a:fontRef idx="minor">
            <a:schemeClr val="lt1"/>
          </a:fontRef>
        </p:style>
        <p:txBody>
          <a:bodyPr wrap="none" anchor="ctr"/>
          <a:lstStyle/>
          <a:p>
            <a:pPr algn="ctr"/>
            <a:r>
              <a:rPr lang="en-AU" sz="2800" dirty="0" smtClean="0">
                <a:latin typeface="Tempus Sans ITC" pitchFamily="82" charset="0"/>
              </a:rPr>
              <a:t>God’s</a:t>
            </a:r>
            <a:br>
              <a:rPr lang="en-AU" sz="2800" dirty="0" smtClean="0">
                <a:latin typeface="Tempus Sans ITC" pitchFamily="82" charset="0"/>
              </a:rPr>
            </a:br>
            <a:r>
              <a:rPr lang="en-AU" sz="2800" dirty="0" smtClean="0">
                <a:latin typeface="Tempus Sans ITC" pitchFamily="82" charset="0"/>
              </a:rPr>
              <a:t>Character</a:t>
            </a:r>
            <a:endParaRPr lang="en-AU" sz="2800" dirty="0">
              <a:latin typeface="Tempus Sans ITC" pitchFamily="82" charset="0"/>
            </a:endParaRPr>
          </a:p>
        </p:txBody>
      </p:sp>
      <p:sp>
        <p:nvSpPr>
          <p:cNvPr id="32" name="Oval 8"/>
          <p:cNvSpPr>
            <a:spLocks noChangeArrowheads="1"/>
          </p:cNvSpPr>
          <p:nvPr/>
        </p:nvSpPr>
        <p:spPr bwMode="auto">
          <a:xfrm>
            <a:off x="428596" y="2500306"/>
            <a:ext cx="2214546" cy="1214446"/>
          </a:xfrm>
          <a:prstGeom prst="ellipse">
            <a:avLst/>
          </a:prstGeom>
          <a:ln>
            <a:headEnd/>
            <a:tailEnd/>
          </a:ln>
        </p:spPr>
        <p:style>
          <a:lnRef idx="0">
            <a:schemeClr val="dk1"/>
          </a:lnRef>
          <a:fillRef idx="3">
            <a:schemeClr val="dk1"/>
          </a:fillRef>
          <a:effectRef idx="3">
            <a:schemeClr val="dk1"/>
          </a:effectRef>
          <a:fontRef idx="minor">
            <a:schemeClr val="lt1"/>
          </a:fontRef>
        </p:style>
        <p:txBody>
          <a:bodyPr wrap="none" anchor="ctr"/>
          <a:lstStyle/>
          <a:p>
            <a:pPr algn="ctr"/>
            <a:r>
              <a:rPr lang="en-AU" sz="2800" dirty="0" smtClean="0">
                <a:latin typeface="Tempus Sans ITC" pitchFamily="82" charset="0"/>
              </a:rPr>
              <a:t>Creation</a:t>
            </a:r>
            <a:endParaRPr lang="en-AU" sz="3600" dirty="0">
              <a:latin typeface="Tempus Sans ITC" pitchFamily="82" charset="0"/>
            </a:endParaRPr>
          </a:p>
        </p:txBody>
      </p:sp>
      <p:sp>
        <p:nvSpPr>
          <p:cNvPr id="11" name="Content Placeholder 2"/>
          <p:cNvSpPr txBox="1">
            <a:spLocks/>
          </p:cNvSpPr>
          <p:nvPr/>
        </p:nvSpPr>
        <p:spPr>
          <a:xfrm>
            <a:off x="2915816" y="2875586"/>
            <a:ext cx="6048672" cy="2448272"/>
          </a:xfrm>
          <a:prstGeom prst="rect">
            <a:avLst/>
          </a:prstGeom>
        </p:spPr>
        <p:txBody>
          <a:bodyPr/>
          <a:lstStyle>
            <a:lvl1pPr marL="448056" indent="-384048" algn="l" rtl="0" eaLnBrk="1" latinLnBrk="0" hangingPunct="1">
              <a:spcBef>
                <a:spcPct val="20000"/>
              </a:spcBef>
              <a:buClr>
                <a:schemeClr val="accent1"/>
              </a:buClr>
              <a:buSzPct val="80000"/>
              <a:buFont typeface="Wingdings 2"/>
              <a:buChar char=""/>
              <a:defRPr kumimoji="0" sz="3000" kern="1200">
                <a:solidFill>
                  <a:schemeClr val="tx1"/>
                </a:solidFill>
                <a:latin typeface="+mn-lt"/>
                <a:ea typeface="+mn-ea"/>
                <a:cs typeface="+mn-cs"/>
              </a:defRPr>
            </a:lvl1pPr>
            <a:lvl2pPr marL="822960" indent="-285750" algn="l" rtl="0" eaLnBrk="1" latinLnBrk="0" hangingPunct="1">
              <a:spcBef>
                <a:spcPct val="20000"/>
              </a:spcBef>
              <a:buClr>
                <a:schemeClr val="accent1"/>
              </a:buClr>
              <a:buSzPct val="95000"/>
              <a:buFont typeface="Verdana"/>
              <a:buChar char="›"/>
              <a:defRPr kumimoji="0" sz="2600" kern="1200">
                <a:solidFill>
                  <a:schemeClr val="tx1"/>
                </a:solidFill>
                <a:latin typeface="+mn-lt"/>
                <a:ea typeface="+mn-ea"/>
                <a:cs typeface="+mn-cs"/>
              </a:defRPr>
            </a:lvl2pPr>
            <a:lvl3pPr marL="1106424" indent="-228600" algn="l" rtl="0" eaLnBrk="1" latinLnBrk="0" hangingPunct="1">
              <a:spcBef>
                <a:spcPct val="20000"/>
              </a:spcBef>
              <a:buClr>
                <a:schemeClr val="accent1"/>
              </a:buClr>
              <a:buFont typeface="Wingdings 2"/>
              <a:buChar char=""/>
              <a:defRPr kumimoji="0" sz="2400" kern="1200">
                <a:solidFill>
                  <a:schemeClr val="tx1"/>
                </a:solidFill>
                <a:latin typeface="+mn-lt"/>
                <a:ea typeface="+mn-ea"/>
                <a:cs typeface="+mn-cs"/>
              </a:defRPr>
            </a:lvl3pPr>
            <a:lvl4pPr marL="1371600" indent="-210312" algn="l" rtl="0" eaLnBrk="1" latinLnBrk="0" hangingPunct="1">
              <a:spcBef>
                <a:spcPct val="20000"/>
              </a:spcBef>
              <a:buClr>
                <a:schemeClr val="accent1"/>
              </a:buClr>
              <a:buFont typeface="Wingdings 2"/>
              <a:buChar char=""/>
              <a:defRPr kumimoji="0" sz="2000" kern="1200">
                <a:solidFill>
                  <a:schemeClr val="tx1"/>
                </a:solidFill>
                <a:latin typeface="+mn-lt"/>
                <a:ea typeface="+mn-ea"/>
                <a:cs typeface="+mn-cs"/>
              </a:defRPr>
            </a:lvl4pPr>
            <a:lvl5pPr marL="1600200" indent="-210312" algn="l" rtl="0" eaLnBrk="1" latinLnBrk="0" hangingPunct="1">
              <a:spcBef>
                <a:spcPct val="20000"/>
              </a:spcBef>
              <a:buClr>
                <a:schemeClr val="accent1">
                  <a:tint val="75000"/>
                </a:schemeClr>
              </a:buClr>
              <a:buFont typeface="Wingdings 2"/>
              <a:buChar char=""/>
              <a:defRPr kumimoji="0" sz="1900" kern="1200">
                <a:solidFill>
                  <a:schemeClr val="tx1"/>
                </a:solidFill>
                <a:latin typeface="+mn-lt"/>
                <a:ea typeface="+mn-ea"/>
                <a:cs typeface="+mn-cs"/>
              </a:defRPr>
            </a:lvl5pPr>
            <a:lvl6pPr marL="1828800" indent="-210312" algn="l" rtl="0" eaLnBrk="1" latinLnBrk="0" hangingPunct="1">
              <a:spcBef>
                <a:spcPct val="20000"/>
              </a:spcBef>
              <a:buClr>
                <a:schemeClr val="accent1">
                  <a:tint val="75000"/>
                </a:schemeClr>
              </a:buClr>
              <a:buFont typeface="Wingdings 2"/>
              <a:buChar char=""/>
              <a:defRPr kumimoji="0" sz="1800" kern="1200">
                <a:solidFill>
                  <a:schemeClr val="tx1"/>
                </a:solidFill>
                <a:latin typeface="+mn-lt"/>
                <a:ea typeface="+mn-ea"/>
                <a:cs typeface="+mn-cs"/>
              </a:defRPr>
            </a:lvl6pPr>
            <a:lvl7pPr marL="2084832" indent="-210312"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7pPr>
            <a:lvl8pPr marL="2286000" indent="-182880"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8pPr>
            <a:lvl9pPr marL="2514600" indent="-182880"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9pPr>
          </a:lstStyle>
          <a:p>
            <a:endParaRPr lang="en-GB" b="1" i="1" dirty="0"/>
          </a:p>
        </p:txBody>
      </p:sp>
      <p:sp>
        <p:nvSpPr>
          <p:cNvPr id="2" name="TextBox 1"/>
          <p:cNvSpPr txBox="1"/>
          <p:nvPr/>
        </p:nvSpPr>
        <p:spPr>
          <a:xfrm>
            <a:off x="2643142" y="2283591"/>
            <a:ext cx="4443458" cy="2677656"/>
          </a:xfrm>
          <a:prstGeom prst="rect">
            <a:avLst/>
          </a:prstGeom>
          <a:noFill/>
        </p:spPr>
        <p:txBody>
          <a:bodyPr wrap="square" rtlCol="0">
            <a:spAutoFit/>
          </a:bodyPr>
          <a:lstStyle/>
          <a:p>
            <a:r>
              <a:rPr lang="en-AU" sz="2400" dirty="0" smtClean="0"/>
              <a:t>John: ‘After </a:t>
            </a:r>
            <a:r>
              <a:rPr lang="en-AU" sz="2400" dirty="0"/>
              <a:t>this I looked, and there was a great multitude that no one could count, from every nation, from all tribes and peoples and languages, standing before the throne and before the </a:t>
            </a:r>
            <a:r>
              <a:rPr lang="en-AU" sz="2400" dirty="0" smtClean="0"/>
              <a:t>Lamb …’ </a:t>
            </a:r>
            <a:r>
              <a:rPr lang="en-AU" sz="2400" dirty="0"/>
              <a:t>(</a:t>
            </a:r>
            <a:r>
              <a:rPr lang="en-AU" sz="2400" dirty="0" smtClean="0"/>
              <a:t>Rev. 7:9)</a:t>
            </a:r>
            <a:endParaRPr lang="en-GB" sz="2400" dirty="0"/>
          </a:p>
        </p:txBody>
      </p:sp>
    </p:spTree>
    <p:extLst>
      <p:ext uri="{BB962C8B-B14F-4D97-AF65-F5344CB8AC3E}">
        <p14:creationId xmlns:p14="http://schemas.microsoft.com/office/powerpoint/2010/main" val="38152260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1500" fill="hold"/>
                                        <p:tgtEl>
                                          <p:spTgt spid="27"/>
                                        </p:tgtEl>
                                        <p:attrNameLst>
                                          <p:attrName>ppt_x</p:attrName>
                                        </p:attrNameLst>
                                      </p:cBhvr>
                                      <p:tavLst>
                                        <p:tav tm="0">
                                          <p:val>
                                            <p:strVal val="1+#ppt_w/2"/>
                                          </p:val>
                                        </p:tav>
                                        <p:tav tm="100000">
                                          <p:val>
                                            <p:strVal val="#ppt_x"/>
                                          </p:val>
                                        </p:tav>
                                      </p:tavLst>
                                    </p:anim>
                                    <p:anim calcmode="lin" valueType="num">
                                      <p:cBhvr additive="base">
                                        <p:cTn id="8" dur="1500" fill="hold"/>
                                        <p:tgtEl>
                                          <p:spTgt spid="27"/>
                                        </p:tgtEl>
                                        <p:attrNameLst>
                                          <p:attrName>ppt_y</p:attrName>
                                        </p:attrNameLst>
                                      </p:cBhvr>
                                      <p:tavLst>
                                        <p:tav tm="0">
                                          <p:val>
                                            <p:strVal val="#ppt_y"/>
                                          </p:val>
                                        </p:tav>
                                        <p:tav tm="100000">
                                          <p:val>
                                            <p:strVal val="#ppt_y"/>
                                          </p:val>
                                        </p:tav>
                                      </p:tavLst>
                                    </p:anim>
                                  </p:childTnLst>
                                </p:cTn>
                              </p:par>
                            </p:childTnLst>
                          </p:cTn>
                        </p:par>
                        <p:par>
                          <p:cTn id="9" fill="hold">
                            <p:stCondLst>
                              <p:cond delay="1500"/>
                            </p:stCondLst>
                            <p:childTnLst>
                              <p:par>
                                <p:cTn id="10" presetID="42" presetClass="entr" presetSubtype="0" fill="hold" nodeType="afterEffect" nodePh="1">
                                  <p:stCondLst>
                                    <p:cond delay="0"/>
                                  </p:stCondLst>
                                  <p:endCondLst>
                                    <p:cond evt="begin" delay="0">
                                      <p:tn val="10"/>
                                    </p:cond>
                                  </p:endCondLst>
                                  <p:childTnLst>
                                    <p:set>
                                      <p:cBhvr>
                                        <p:cTn id="11" dur="1" fill="hold">
                                          <p:stCondLst>
                                            <p:cond delay="0"/>
                                          </p:stCondLst>
                                        </p:cTn>
                                        <p:tgtEl>
                                          <p:spTgt spid="11">
                                            <p:txEl>
                                              <p:pRg st="0" end="0"/>
                                            </p:txEl>
                                          </p:spTgt>
                                        </p:tgtEl>
                                        <p:attrNameLst>
                                          <p:attrName>style.visibility</p:attrName>
                                        </p:attrNameLst>
                                      </p:cBhvr>
                                      <p:to>
                                        <p:strVal val="visible"/>
                                      </p:to>
                                    </p:set>
                                    <p:animEffect transition="in" filter="fade">
                                      <p:cBhvr>
                                        <p:cTn id="12" dur="1000"/>
                                        <p:tgtEl>
                                          <p:spTgt spid="11">
                                            <p:txEl>
                                              <p:pRg st="0" end="0"/>
                                            </p:txEl>
                                          </p:spTgt>
                                        </p:tgtEl>
                                      </p:cBhvr>
                                    </p:animEffect>
                                    <p:anim calcmode="lin" valueType="num">
                                      <p:cBhvr>
                                        <p:cTn id="13" dur="1000" fill="hold"/>
                                        <p:tgtEl>
                                          <p:spTgt spid="11">
                                            <p:txEl>
                                              <p:pRg st="0" end="0"/>
                                            </p:txEl>
                                          </p:spTgt>
                                        </p:tgtEl>
                                        <p:attrNameLst>
                                          <p:attrName>ppt_x</p:attrName>
                                        </p:attrNameLst>
                                      </p:cBhvr>
                                      <p:tavLst>
                                        <p:tav tm="0">
                                          <p:val>
                                            <p:strVal val="#ppt_x"/>
                                          </p:val>
                                        </p:tav>
                                        <p:tav tm="100000">
                                          <p:val>
                                            <p:strVal val="#ppt_x"/>
                                          </p:val>
                                        </p:tav>
                                      </p:tavLst>
                                    </p:anim>
                                    <p:anim calcmode="lin" valueType="num">
                                      <p:cBhvr>
                                        <p:cTn id="14" dur="1000" fill="hold"/>
                                        <p:tgtEl>
                                          <p:spTgt spid="11">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Oval 8"/>
          <p:cNvSpPr>
            <a:spLocks noChangeArrowheads="1"/>
          </p:cNvSpPr>
          <p:nvPr/>
        </p:nvSpPr>
        <p:spPr bwMode="auto">
          <a:xfrm>
            <a:off x="6929454" y="2571744"/>
            <a:ext cx="2214546" cy="1214446"/>
          </a:xfrm>
          <a:prstGeom prst="ellipse">
            <a:avLst/>
          </a:prstGeom>
          <a:ln>
            <a:headEnd/>
            <a:tailEnd/>
          </a:ln>
        </p:spPr>
        <p:style>
          <a:lnRef idx="0">
            <a:schemeClr val="dk1"/>
          </a:lnRef>
          <a:fillRef idx="3">
            <a:schemeClr val="dk1"/>
          </a:fillRef>
          <a:effectRef idx="3">
            <a:schemeClr val="dk1"/>
          </a:effectRef>
          <a:fontRef idx="minor">
            <a:schemeClr val="lt1"/>
          </a:fontRef>
        </p:style>
        <p:txBody>
          <a:bodyPr wrap="none" anchor="ctr"/>
          <a:lstStyle/>
          <a:p>
            <a:pPr algn="ctr"/>
            <a:r>
              <a:rPr lang="en-AU" sz="2800" dirty="0" smtClean="0">
                <a:latin typeface="Tempus Sans ITC" pitchFamily="82" charset="0"/>
              </a:rPr>
              <a:t>New </a:t>
            </a:r>
            <a:br>
              <a:rPr lang="en-AU" sz="2800" dirty="0" smtClean="0">
                <a:latin typeface="Tempus Sans ITC" pitchFamily="82" charset="0"/>
              </a:rPr>
            </a:br>
            <a:r>
              <a:rPr lang="en-AU" sz="2800" dirty="0" smtClean="0">
                <a:latin typeface="Tempus Sans ITC" pitchFamily="82" charset="0"/>
              </a:rPr>
              <a:t>future</a:t>
            </a:r>
            <a:endParaRPr lang="en-AU" sz="3200" dirty="0">
              <a:latin typeface="Tempus Sans ITC" pitchFamily="82" charset="0"/>
            </a:endParaRPr>
          </a:p>
        </p:txBody>
      </p:sp>
      <p:sp>
        <p:nvSpPr>
          <p:cNvPr id="30" name="Oval 8"/>
          <p:cNvSpPr>
            <a:spLocks noChangeArrowheads="1"/>
          </p:cNvSpPr>
          <p:nvPr/>
        </p:nvSpPr>
        <p:spPr bwMode="auto">
          <a:xfrm>
            <a:off x="3214678" y="2500306"/>
            <a:ext cx="2214546" cy="1214446"/>
          </a:xfrm>
          <a:prstGeom prst="ellipse">
            <a:avLst/>
          </a:prstGeom>
          <a:ln>
            <a:headEnd/>
            <a:tailEnd/>
          </a:ln>
        </p:spPr>
        <p:style>
          <a:lnRef idx="0">
            <a:schemeClr val="dk1"/>
          </a:lnRef>
          <a:fillRef idx="3">
            <a:schemeClr val="dk1"/>
          </a:fillRef>
          <a:effectRef idx="3">
            <a:schemeClr val="dk1"/>
          </a:effectRef>
          <a:fontRef idx="minor">
            <a:schemeClr val="lt1"/>
          </a:fontRef>
        </p:style>
        <p:txBody>
          <a:bodyPr wrap="none" anchor="ctr"/>
          <a:lstStyle/>
          <a:p>
            <a:pPr algn="ctr"/>
            <a:r>
              <a:rPr lang="en-AU" sz="2800" dirty="0" smtClean="0">
                <a:latin typeface="Tempus Sans ITC" pitchFamily="82" charset="0"/>
              </a:rPr>
              <a:t>Community</a:t>
            </a:r>
            <a:br>
              <a:rPr lang="en-AU" sz="2800" dirty="0" smtClean="0">
                <a:latin typeface="Tempus Sans ITC" pitchFamily="82" charset="0"/>
              </a:rPr>
            </a:br>
            <a:r>
              <a:rPr lang="en-AU" sz="2800" dirty="0" smtClean="0">
                <a:latin typeface="Tempus Sans ITC" pitchFamily="82" charset="0"/>
              </a:rPr>
              <a:t>‘in Christ’</a:t>
            </a:r>
            <a:endParaRPr lang="en-AU" sz="2800" dirty="0">
              <a:latin typeface="Tempus Sans ITC" pitchFamily="82" charset="0"/>
            </a:endParaRPr>
          </a:p>
        </p:txBody>
      </p:sp>
      <p:sp>
        <p:nvSpPr>
          <p:cNvPr id="31" name="Oval 8"/>
          <p:cNvSpPr>
            <a:spLocks noChangeArrowheads="1"/>
          </p:cNvSpPr>
          <p:nvPr/>
        </p:nvSpPr>
        <p:spPr bwMode="auto">
          <a:xfrm>
            <a:off x="3286116" y="714356"/>
            <a:ext cx="2214546" cy="1214446"/>
          </a:xfrm>
          <a:prstGeom prst="ellipse">
            <a:avLst/>
          </a:prstGeom>
          <a:ln>
            <a:headEnd/>
            <a:tailEnd/>
          </a:ln>
        </p:spPr>
        <p:style>
          <a:lnRef idx="0">
            <a:schemeClr val="dk1"/>
          </a:lnRef>
          <a:fillRef idx="3">
            <a:schemeClr val="dk1"/>
          </a:fillRef>
          <a:effectRef idx="3">
            <a:schemeClr val="dk1"/>
          </a:effectRef>
          <a:fontRef idx="minor">
            <a:schemeClr val="lt1"/>
          </a:fontRef>
        </p:style>
        <p:txBody>
          <a:bodyPr wrap="none" anchor="ctr"/>
          <a:lstStyle/>
          <a:p>
            <a:pPr algn="ctr"/>
            <a:r>
              <a:rPr lang="en-AU" sz="2800" dirty="0" smtClean="0">
                <a:latin typeface="Tempus Sans ITC" pitchFamily="82" charset="0"/>
              </a:rPr>
              <a:t>God’s</a:t>
            </a:r>
            <a:br>
              <a:rPr lang="en-AU" sz="2800" dirty="0" smtClean="0">
                <a:latin typeface="Tempus Sans ITC" pitchFamily="82" charset="0"/>
              </a:rPr>
            </a:br>
            <a:r>
              <a:rPr lang="en-AU" sz="2800" dirty="0" smtClean="0">
                <a:latin typeface="Tempus Sans ITC" pitchFamily="82" charset="0"/>
              </a:rPr>
              <a:t>Character</a:t>
            </a:r>
            <a:endParaRPr lang="en-AU" sz="2800" dirty="0">
              <a:latin typeface="Tempus Sans ITC" pitchFamily="82" charset="0"/>
            </a:endParaRPr>
          </a:p>
        </p:txBody>
      </p:sp>
      <p:sp>
        <p:nvSpPr>
          <p:cNvPr id="32" name="Oval 8"/>
          <p:cNvSpPr>
            <a:spLocks noChangeArrowheads="1"/>
          </p:cNvSpPr>
          <p:nvPr/>
        </p:nvSpPr>
        <p:spPr bwMode="auto">
          <a:xfrm>
            <a:off x="428596" y="2500306"/>
            <a:ext cx="2214546" cy="1214446"/>
          </a:xfrm>
          <a:prstGeom prst="ellipse">
            <a:avLst/>
          </a:prstGeom>
          <a:ln>
            <a:headEnd/>
            <a:tailEnd/>
          </a:ln>
        </p:spPr>
        <p:style>
          <a:lnRef idx="0">
            <a:schemeClr val="dk1"/>
          </a:lnRef>
          <a:fillRef idx="3">
            <a:schemeClr val="dk1"/>
          </a:fillRef>
          <a:effectRef idx="3">
            <a:schemeClr val="dk1"/>
          </a:effectRef>
          <a:fontRef idx="minor">
            <a:schemeClr val="lt1"/>
          </a:fontRef>
        </p:style>
        <p:txBody>
          <a:bodyPr wrap="none" anchor="ctr"/>
          <a:lstStyle/>
          <a:p>
            <a:pPr algn="ctr"/>
            <a:r>
              <a:rPr lang="en-AU" sz="2800" dirty="0" smtClean="0">
                <a:latin typeface="Tempus Sans ITC" pitchFamily="82" charset="0"/>
              </a:rPr>
              <a:t>Creation</a:t>
            </a:r>
            <a:endParaRPr lang="en-AU" sz="3600" dirty="0">
              <a:latin typeface="Tempus Sans ITC" pitchFamily="82" charset="0"/>
            </a:endParaRPr>
          </a:p>
        </p:txBody>
      </p:sp>
      <p:sp>
        <p:nvSpPr>
          <p:cNvPr id="34" name="Rectangle 33"/>
          <p:cNvSpPr/>
          <p:nvPr/>
        </p:nvSpPr>
        <p:spPr>
          <a:xfrm>
            <a:off x="4929190" y="3000372"/>
            <a:ext cx="452368" cy="523220"/>
          </a:xfrm>
          <a:prstGeom prst="rect">
            <a:avLst/>
          </a:prstGeom>
        </p:spPr>
        <p:txBody>
          <a:bodyPr wrap="none">
            <a:spAutoFit/>
          </a:bodyPr>
          <a:lstStyle/>
          <a:p>
            <a:r>
              <a:rPr lang="en-AU" sz="2800" dirty="0" smtClean="0">
                <a:solidFill>
                  <a:schemeClr val="bg1"/>
                </a:solidFill>
                <a:latin typeface="Tempus Sans ITC" pitchFamily="82" charset="0"/>
                <a:sym typeface="Wingdings"/>
              </a:rPr>
              <a:t></a:t>
            </a:r>
            <a:endParaRPr lang="en-AU" dirty="0">
              <a:solidFill>
                <a:schemeClr val="bg1"/>
              </a:solidFill>
            </a:endParaRPr>
          </a:p>
        </p:txBody>
      </p:sp>
      <p:sp>
        <p:nvSpPr>
          <p:cNvPr id="11" name="Content Placeholder 2"/>
          <p:cNvSpPr txBox="1">
            <a:spLocks/>
          </p:cNvSpPr>
          <p:nvPr/>
        </p:nvSpPr>
        <p:spPr>
          <a:xfrm>
            <a:off x="228600" y="3947255"/>
            <a:ext cx="8763000" cy="1584176"/>
          </a:xfrm>
          <a:prstGeom prst="rect">
            <a:avLst/>
          </a:prstGeom>
        </p:spPr>
        <p:txBody>
          <a:bodyPr/>
          <a:lstStyle>
            <a:lvl1pPr marL="448056" indent="-384048" algn="l" rtl="0" eaLnBrk="1" latinLnBrk="0" hangingPunct="1">
              <a:spcBef>
                <a:spcPct val="20000"/>
              </a:spcBef>
              <a:buClr>
                <a:schemeClr val="accent1"/>
              </a:buClr>
              <a:buSzPct val="80000"/>
              <a:buFont typeface="Wingdings 2"/>
              <a:buChar char=""/>
              <a:defRPr kumimoji="0" sz="3000" kern="1200">
                <a:solidFill>
                  <a:schemeClr val="tx1"/>
                </a:solidFill>
                <a:latin typeface="+mn-lt"/>
                <a:ea typeface="+mn-ea"/>
                <a:cs typeface="+mn-cs"/>
              </a:defRPr>
            </a:lvl1pPr>
            <a:lvl2pPr marL="822960" indent="-285750" algn="l" rtl="0" eaLnBrk="1" latinLnBrk="0" hangingPunct="1">
              <a:spcBef>
                <a:spcPct val="20000"/>
              </a:spcBef>
              <a:buClr>
                <a:schemeClr val="accent1"/>
              </a:buClr>
              <a:buSzPct val="95000"/>
              <a:buFont typeface="Verdana"/>
              <a:buChar char="›"/>
              <a:defRPr kumimoji="0" sz="2600" kern="1200">
                <a:solidFill>
                  <a:schemeClr val="tx1"/>
                </a:solidFill>
                <a:latin typeface="+mn-lt"/>
                <a:ea typeface="+mn-ea"/>
                <a:cs typeface="+mn-cs"/>
              </a:defRPr>
            </a:lvl2pPr>
            <a:lvl3pPr marL="1106424" indent="-228600" algn="l" rtl="0" eaLnBrk="1" latinLnBrk="0" hangingPunct="1">
              <a:spcBef>
                <a:spcPct val="20000"/>
              </a:spcBef>
              <a:buClr>
                <a:schemeClr val="accent1"/>
              </a:buClr>
              <a:buFont typeface="Wingdings 2"/>
              <a:buChar char=""/>
              <a:defRPr kumimoji="0" sz="2400" kern="1200">
                <a:solidFill>
                  <a:schemeClr val="tx1"/>
                </a:solidFill>
                <a:latin typeface="+mn-lt"/>
                <a:ea typeface="+mn-ea"/>
                <a:cs typeface="+mn-cs"/>
              </a:defRPr>
            </a:lvl3pPr>
            <a:lvl4pPr marL="1371600" indent="-210312" algn="l" rtl="0" eaLnBrk="1" latinLnBrk="0" hangingPunct="1">
              <a:spcBef>
                <a:spcPct val="20000"/>
              </a:spcBef>
              <a:buClr>
                <a:schemeClr val="accent1"/>
              </a:buClr>
              <a:buFont typeface="Wingdings 2"/>
              <a:buChar char=""/>
              <a:defRPr kumimoji="0" sz="2000" kern="1200">
                <a:solidFill>
                  <a:schemeClr val="tx1"/>
                </a:solidFill>
                <a:latin typeface="+mn-lt"/>
                <a:ea typeface="+mn-ea"/>
                <a:cs typeface="+mn-cs"/>
              </a:defRPr>
            </a:lvl4pPr>
            <a:lvl5pPr marL="1600200" indent="-210312" algn="l" rtl="0" eaLnBrk="1" latinLnBrk="0" hangingPunct="1">
              <a:spcBef>
                <a:spcPct val="20000"/>
              </a:spcBef>
              <a:buClr>
                <a:schemeClr val="accent1">
                  <a:tint val="75000"/>
                </a:schemeClr>
              </a:buClr>
              <a:buFont typeface="Wingdings 2"/>
              <a:buChar char=""/>
              <a:defRPr kumimoji="0" sz="1900" kern="1200">
                <a:solidFill>
                  <a:schemeClr val="tx1"/>
                </a:solidFill>
                <a:latin typeface="+mn-lt"/>
                <a:ea typeface="+mn-ea"/>
                <a:cs typeface="+mn-cs"/>
              </a:defRPr>
            </a:lvl5pPr>
            <a:lvl6pPr marL="1828800" indent="-210312" algn="l" rtl="0" eaLnBrk="1" latinLnBrk="0" hangingPunct="1">
              <a:spcBef>
                <a:spcPct val="20000"/>
              </a:spcBef>
              <a:buClr>
                <a:schemeClr val="accent1">
                  <a:tint val="75000"/>
                </a:schemeClr>
              </a:buClr>
              <a:buFont typeface="Wingdings 2"/>
              <a:buChar char=""/>
              <a:defRPr kumimoji="0" sz="1800" kern="1200">
                <a:solidFill>
                  <a:schemeClr val="tx1"/>
                </a:solidFill>
                <a:latin typeface="+mn-lt"/>
                <a:ea typeface="+mn-ea"/>
                <a:cs typeface="+mn-cs"/>
              </a:defRPr>
            </a:lvl6pPr>
            <a:lvl7pPr marL="2084832" indent="-210312"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7pPr>
            <a:lvl8pPr marL="2286000" indent="-182880"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8pPr>
            <a:lvl9pPr marL="2514600" indent="-182880"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9pPr>
          </a:lstStyle>
          <a:p>
            <a:r>
              <a:rPr lang="en-AU" sz="2000" dirty="0" smtClean="0">
                <a:latin typeface="Arial"/>
              </a:rPr>
              <a:t>Jew vs. Gentile: ‘he </a:t>
            </a:r>
            <a:r>
              <a:rPr lang="en-AU" sz="2000" dirty="0">
                <a:latin typeface="Arial"/>
              </a:rPr>
              <a:t>is our </a:t>
            </a:r>
            <a:r>
              <a:rPr lang="en-AU" sz="2000" dirty="0" smtClean="0">
                <a:latin typeface="Arial"/>
              </a:rPr>
              <a:t>peace… [he] has </a:t>
            </a:r>
            <a:r>
              <a:rPr lang="en-AU" sz="2000" dirty="0">
                <a:latin typeface="Arial"/>
              </a:rPr>
              <a:t>broken down the dividing wall, that is, the hostility between us</a:t>
            </a:r>
            <a:r>
              <a:rPr lang="en-AU" sz="2000" dirty="0" smtClean="0">
                <a:latin typeface="Arial"/>
              </a:rPr>
              <a:t>.’</a:t>
            </a:r>
            <a:r>
              <a:rPr lang="en-AU" sz="3600" dirty="0" smtClean="0">
                <a:latin typeface="Arial"/>
              </a:rPr>
              <a:t> </a:t>
            </a:r>
            <a:r>
              <a:rPr lang="en-AU" sz="2000" dirty="0">
                <a:latin typeface="Arial"/>
              </a:rPr>
              <a:t>(</a:t>
            </a:r>
            <a:r>
              <a:rPr lang="en-AU" sz="2000" dirty="0" smtClean="0">
                <a:latin typeface="Arial"/>
              </a:rPr>
              <a:t>Eph. 2:14)</a:t>
            </a:r>
            <a:endParaRPr lang="en-AU" sz="3600" i="1" dirty="0" smtClean="0"/>
          </a:p>
        </p:txBody>
      </p:sp>
    </p:spTree>
    <p:extLst>
      <p:ext uri="{BB962C8B-B14F-4D97-AF65-F5344CB8AC3E}">
        <p14:creationId xmlns:p14="http://schemas.microsoft.com/office/powerpoint/2010/main" val="27202586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withEffect">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cBhvr>
                                        <p:cTn id="7" dur="1500" fill="hold"/>
                                        <p:tgtEl>
                                          <p:spTgt spid="30"/>
                                        </p:tgtEl>
                                        <p:attrNameLst>
                                          <p:attrName>ppt_w</p:attrName>
                                        </p:attrNameLst>
                                      </p:cBhvr>
                                      <p:tavLst>
                                        <p:tav tm="0">
                                          <p:val>
                                            <p:fltVal val="0"/>
                                          </p:val>
                                        </p:tav>
                                        <p:tav tm="100000">
                                          <p:val>
                                            <p:strVal val="#ppt_w"/>
                                          </p:val>
                                        </p:tav>
                                      </p:tavLst>
                                    </p:anim>
                                    <p:anim calcmode="lin" valueType="num">
                                      <p:cBhvr>
                                        <p:cTn id="8" dur="1500" fill="hold"/>
                                        <p:tgtEl>
                                          <p:spTgt spid="30"/>
                                        </p:tgtEl>
                                        <p:attrNameLst>
                                          <p:attrName>ppt_h</p:attrName>
                                        </p:attrNameLst>
                                      </p:cBhvr>
                                      <p:tavLst>
                                        <p:tav tm="0">
                                          <p:val>
                                            <p:fltVal val="0"/>
                                          </p:val>
                                        </p:tav>
                                        <p:tav tm="100000">
                                          <p:val>
                                            <p:strVal val="#ppt_h"/>
                                          </p:val>
                                        </p:tav>
                                      </p:tavLst>
                                    </p:anim>
                                    <p:anim calcmode="lin" valueType="num">
                                      <p:cBhvr>
                                        <p:cTn id="9" dur="1500" fill="hold"/>
                                        <p:tgtEl>
                                          <p:spTgt spid="30"/>
                                        </p:tgtEl>
                                        <p:attrNameLst>
                                          <p:attrName>style.rotation</p:attrName>
                                        </p:attrNameLst>
                                      </p:cBhvr>
                                      <p:tavLst>
                                        <p:tav tm="0">
                                          <p:val>
                                            <p:fltVal val="90"/>
                                          </p:val>
                                        </p:tav>
                                        <p:tav tm="100000">
                                          <p:val>
                                            <p:fltVal val="0"/>
                                          </p:val>
                                        </p:tav>
                                      </p:tavLst>
                                    </p:anim>
                                    <p:animEffect transition="in" filter="fade">
                                      <p:cBhvr>
                                        <p:cTn id="10" dur="1500"/>
                                        <p:tgtEl>
                                          <p:spTgt spid="30"/>
                                        </p:tgtEl>
                                      </p:cBhvr>
                                    </p:animEffect>
                                  </p:childTnLst>
                                </p:cTn>
                              </p:par>
                            </p:childTnLst>
                          </p:cTn>
                        </p:par>
                        <p:par>
                          <p:cTn id="11" fill="hold">
                            <p:stCondLst>
                              <p:cond delay="1500"/>
                            </p:stCondLst>
                            <p:childTnLst>
                              <p:par>
                                <p:cTn id="12" presetID="42" presetClass="entr" presetSubtype="0" fill="hold" nodeType="afterEffect">
                                  <p:stCondLst>
                                    <p:cond delay="0"/>
                                  </p:stCondLst>
                                  <p:childTnLst>
                                    <p:set>
                                      <p:cBhvr>
                                        <p:cTn id="13" dur="1" fill="hold">
                                          <p:stCondLst>
                                            <p:cond delay="0"/>
                                          </p:stCondLst>
                                        </p:cTn>
                                        <p:tgtEl>
                                          <p:spTgt spid="11">
                                            <p:txEl>
                                              <p:pRg st="0" end="0"/>
                                            </p:txEl>
                                          </p:spTgt>
                                        </p:tgtEl>
                                        <p:attrNameLst>
                                          <p:attrName>style.visibility</p:attrName>
                                        </p:attrNameLst>
                                      </p:cBhvr>
                                      <p:to>
                                        <p:strVal val="visible"/>
                                      </p:to>
                                    </p:set>
                                    <p:animEffect transition="in" filter="fade">
                                      <p:cBhvr>
                                        <p:cTn id="14" dur="1000"/>
                                        <p:tgtEl>
                                          <p:spTgt spid="11">
                                            <p:txEl>
                                              <p:pRg st="0" end="0"/>
                                            </p:txEl>
                                          </p:spTgt>
                                        </p:tgtEl>
                                      </p:cBhvr>
                                    </p:animEffect>
                                    <p:anim calcmode="lin" valueType="num">
                                      <p:cBhvr>
                                        <p:cTn id="15" dur="1000" fill="hold"/>
                                        <p:tgtEl>
                                          <p:spTgt spid="11">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11">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Oval 8"/>
          <p:cNvSpPr>
            <a:spLocks noChangeArrowheads="1"/>
          </p:cNvSpPr>
          <p:nvPr/>
        </p:nvSpPr>
        <p:spPr bwMode="auto">
          <a:xfrm>
            <a:off x="6929454" y="2571744"/>
            <a:ext cx="2214546" cy="1214446"/>
          </a:xfrm>
          <a:prstGeom prst="ellipse">
            <a:avLst/>
          </a:prstGeom>
          <a:ln>
            <a:headEnd/>
            <a:tailEnd/>
          </a:ln>
        </p:spPr>
        <p:style>
          <a:lnRef idx="0">
            <a:schemeClr val="dk1"/>
          </a:lnRef>
          <a:fillRef idx="3">
            <a:schemeClr val="dk1"/>
          </a:fillRef>
          <a:effectRef idx="3">
            <a:schemeClr val="dk1"/>
          </a:effectRef>
          <a:fontRef idx="minor">
            <a:schemeClr val="lt1"/>
          </a:fontRef>
        </p:style>
        <p:txBody>
          <a:bodyPr wrap="none" anchor="ctr"/>
          <a:lstStyle/>
          <a:p>
            <a:pPr algn="ctr"/>
            <a:r>
              <a:rPr lang="en-AU" sz="2800" dirty="0" smtClean="0">
                <a:latin typeface="Tempus Sans ITC" pitchFamily="82" charset="0"/>
              </a:rPr>
              <a:t>New </a:t>
            </a:r>
            <a:br>
              <a:rPr lang="en-AU" sz="2800" dirty="0" smtClean="0">
                <a:latin typeface="Tempus Sans ITC" pitchFamily="82" charset="0"/>
              </a:rPr>
            </a:br>
            <a:r>
              <a:rPr lang="en-AU" sz="2800" dirty="0" smtClean="0">
                <a:latin typeface="Tempus Sans ITC" pitchFamily="82" charset="0"/>
              </a:rPr>
              <a:t>future</a:t>
            </a:r>
            <a:endParaRPr lang="en-AU" sz="3200" dirty="0">
              <a:latin typeface="Tempus Sans ITC" pitchFamily="82" charset="0"/>
            </a:endParaRPr>
          </a:p>
        </p:txBody>
      </p:sp>
      <p:sp>
        <p:nvSpPr>
          <p:cNvPr id="30" name="Oval 8"/>
          <p:cNvSpPr>
            <a:spLocks noChangeArrowheads="1"/>
          </p:cNvSpPr>
          <p:nvPr/>
        </p:nvSpPr>
        <p:spPr bwMode="auto">
          <a:xfrm>
            <a:off x="3214678" y="2500306"/>
            <a:ext cx="2214546" cy="1214446"/>
          </a:xfrm>
          <a:prstGeom prst="ellipse">
            <a:avLst/>
          </a:prstGeom>
          <a:ln>
            <a:headEnd/>
            <a:tailEnd/>
          </a:ln>
        </p:spPr>
        <p:style>
          <a:lnRef idx="0">
            <a:schemeClr val="dk1"/>
          </a:lnRef>
          <a:fillRef idx="3">
            <a:schemeClr val="dk1"/>
          </a:fillRef>
          <a:effectRef idx="3">
            <a:schemeClr val="dk1"/>
          </a:effectRef>
          <a:fontRef idx="minor">
            <a:schemeClr val="lt1"/>
          </a:fontRef>
        </p:style>
        <p:txBody>
          <a:bodyPr wrap="none" anchor="ctr"/>
          <a:lstStyle/>
          <a:p>
            <a:pPr algn="ctr"/>
            <a:r>
              <a:rPr lang="en-AU" sz="2800" dirty="0" smtClean="0">
                <a:latin typeface="Tempus Sans ITC" pitchFamily="82" charset="0"/>
              </a:rPr>
              <a:t>Community</a:t>
            </a:r>
            <a:br>
              <a:rPr lang="en-AU" sz="2800" dirty="0" smtClean="0">
                <a:latin typeface="Tempus Sans ITC" pitchFamily="82" charset="0"/>
              </a:rPr>
            </a:br>
            <a:r>
              <a:rPr lang="en-AU" sz="2800" dirty="0" smtClean="0">
                <a:latin typeface="Tempus Sans ITC" pitchFamily="82" charset="0"/>
              </a:rPr>
              <a:t>‘in Christ’</a:t>
            </a:r>
            <a:endParaRPr lang="en-AU" sz="2800" dirty="0">
              <a:latin typeface="Tempus Sans ITC" pitchFamily="82" charset="0"/>
            </a:endParaRPr>
          </a:p>
        </p:txBody>
      </p:sp>
      <p:sp>
        <p:nvSpPr>
          <p:cNvPr id="31" name="Oval 8"/>
          <p:cNvSpPr>
            <a:spLocks noChangeArrowheads="1"/>
          </p:cNvSpPr>
          <p:nvPr/>
        </p:nvSpPr>
        <p:spPr bwMode="auto">
          <a:xfrm>
            <a:off x="3286116" y="714356"/>
            <a:ext cx="2214546" cy="1214446"/>
          </a:xfrm>
          <a:prstGeom prst="ellipse">
            <a:avLst/>
          </a:prstGeom>
          <a:ln>
            <a:headEnd/>
            <a:tailEnd/>
          </a:ln>
        </p:spPr>
        <p:style>
          <a:lnRef idx="0">
            <a:schemeClr val="dk1"/>
          </a:lnRef>
          <a:fillRef idx="3">
            <a:schemeClr val="dk1"/>
          </a:fillRef>
          <a:effectRef idx="3">
            <a:schemeClr val="dk1"/>
          </a:effectRef>
          <a:fontRef idx="minor">
            <a:schemeClr val="lt1"/>
          </a:fontRef>
        </p:style>
        <p:txBody>
          <a:bodyPr wrap="none" anchor="ctr"/>
          <a:lstStyle/>
          <a:p>
            <a:pPr algn="ctr"/>
            <a:r>
              <a:rPr lang="en-AU" sz="2800" dirty="0" smtClean="0">
                <a:latin typeface="Tempus Sans ITC" pitchFamily="82" charset="0"/>
              </a:rPr>
              <a:t>God’s</a:t>
            </a:r>
            <a:br>
              <a:rPr lang="en-AU" sz="2800" dirty="0" smtClean="0">
                <a:latin typeface="Tempus Sans ITC" pitchFamily="82" charset="0"/>
              </a:rPr>
            </a:br>
            <a:r>
              <a:rPr lang="en-AU" sz="2800" dirty="0" smtClean="0">
                <a:latin typeface="Tempus Sans ITC" pitchFamily="82" charset="0"/>
              </a:rPr>
              <a:t>Character</a:t>
            </a:r>
            <a:endParaRPr lang="en-AU" sz="2800" dirty="0">
              <a:latin typeface="Tempus Sans ITC" pitchFamily="82" charset="0"/>
            </a:endParaRPr>
          </a:p>
        </p:txBody>
      </p:sp>
      <p:sp>
        <p:nvSpPr>
          <p:cNvPr id="34" name="Rectangle 33"/>
          <p:cNvSpPr/>
          <p:nvPr/>
        </p:nvSpPr>
        <p:spPr>
          <a:xfrm>
            <a:off x="4929190" y="3000372"/>
            <a:ext cx="452368" cy="523220"/>
          </a:xfrm>
          <a:prstGeom prst="rect">
            <a:avLst/>
          </a:prstGeom>
        </p:spPr>
        <p:txBody>
          <a:bodyPr wrap="none">
            <a:spAutoFit/>
          </a:bodyPr>
          <a:lstStyle/>
          <a:p>
            <a:r>
              <a:rPr lang="en-AU" sz="2800" dirty="0" smtClean="0">
                <a:solidFill>
                  <a:schemeClr val="bg1"/>
                </a:solidFill>
                <a:latin typeface="Tempus Sans ITC" pitchFamily="82" charset="0"/>
                <a:sym typeface="Wingdings"/>
              </a:rPr>
              <a:t></a:t>
            </a:r>
            <a:endParaRPr lang="en-AU" dirty="0">
              <a:solidFill>
                <a:schemeClr val="bg1"/>
              </a:solidFill>
            </a:endParaRPr>
          </a:p>
        </p:txBody>
      </p:sp>
      <p:sp>
        <p:nvSpPr>
          <p:cNvPr id="11" name="Content Placeholder 2"/>
          <p:cNvSpPr txBox="1">
            <a:spLocks/>
          </p:cNvSpPr>
          <p:nvPr/>
        </p:nvSpPr>
        <p:spPr>
          <a:xfrm>
            <a:off x="5344772" y="415159"/>
            <a:ext cx="3384377" cy="6123610"/>
          </a:xfrm>
          <a:prstGeom prst="rect">
            <a:avLst/>
          </a:prstGeom>
        </p:spPr>
        <p:txBody>
          <a:bodyPr/>
          <a:lstStyle>
            <a:lvl1pPr marL="448056" indent="-384048" algn="l" rtl="0" eaLnBrk="1" latinLnBrk="0" hangingPunct="1">
              <a:spcBef>
                <a:spcPct val="20000"/>
              </a:spcBef>
              <a:buClr>
                <a:schemeClr val="accent1"/>
              </a:buClr>
              <a:buSzPct val="80000"/>
              <a:buFont typeface="Wingdings 2"/>
              <a:buChar char=""/>
              <a:defRPr kumimoji="0" sz="3000" kern="1200">
                <a:solidFill>
                  <a:schemeClr val="tx1"/>
                </a:solidFill>
                <a:latin typeface="+mn-lt"/>
                <a:ea typeface="+mn-ea"/>
                <a:cs typeface="+mn-cs"/>
              </a:defRPr>
            </a:lvl1pPr>
            <a:lvl2pPr marL="822960" indent="-285750" algn="l" rtl="0" eaLnBrk="1" latinLnBrk="0" hangingPunct="1">
              <a:spcBef>
                <a:spcPct val="20000"/>
              </a:spcBef>
              <a:buClr>
                <a:schemeClr val="accent1"/>
              </a:buClr>
              <a:buSzPct val="95000"/>
              <a:buFont typeface="Verdana"/>
              <a:buChar char="›"/>
              <a:defRPr kumimoji="0" sz="2600" kern="1200">
                <a:solidFill>
                  <a:schemeClr val="tx1"/>
                </a:solidFill>
                <a:latin typeface="+mn-lt"/>
                <a:ea typeface="+mn-ea"/>
                <a:cs typeface="+mn-cs"/>
              </a:defRPr>
            </a:lvl2pPr>
            <a:lvl3pPr marL="1106424" indent="-228600" algn="l" rtl="0" eaLnBrk="1" latinLnBrk="0" hangingPunct="1">
              <a:spcBef>
                <a:spcPct val="20000"/>
              </a:spcBef>
              <a:buClr>
                <a:schemeClr val="accent1"/>
              </a:buClr>
              <a:buFont typeface="Wingdings 2"/>
              <a:buChar char=""/>
              <a:defRPr kumimoji="0" sz="2400" kern="1200">
                <a:solidFill>
                  <a:schemeClr val="tx1"/>
                </a:solidFill>
                <a:latin typeface="+mn-lt"/>
                <a:ea typeface="+mn-ea"/>
                <a:cs typeface="+mn-cs"/>
              </a:defRPr>
            </a:lvl3pPr>
            <a:lvl4pPr marL="1371600" indent="-210312" algn="l" rtl="0" eaLnBrk="1" latinLnBrk="0" hangingPunct="1">
              <a:spcBef>
                <a:spcPct val="20000"/>
              </a:spcBef>
              <a:buClr>
                <a:schemeClr val="accent1"/>
              </a:buClr>
              <a:buFont typeface="Wingdings 2"/>
              <a:buChar char=""/>
              <a:defRPr kumimoji="0" sz="2000" kern="1200">
                <a:solidFill>
                  <a:schemeClr val="tx1"/>
                </a:solidFill>
                <a:latin typeface="+mn-lt"/>
                <a:ea typeface="+mn-ea"/>
                <a:cs typeface="+mn-cs"/>
              </a:defRPr>
            </a:lvl4pPr>
            <a:lvl5pPr marL="1600200" indent="-210312" algn="l" rtl="0" eaLnBrk="1" latinLnBrk="0" hangingPunct="1">
              <a:spcBef>
                <a:spcPct val="20000"/>
              </a:spcBef>
              <a:buClr>
                <a:schemeClr val="accent1">
                  <a:tint val="75000"/>
                </a:schemeClr>
              </a:buClr>
              <a:buFont typeface="Wingdings 2"/>
              <a:buChar char=""/>
              <a:defRPr kumimoji="0" sz="1900" kern="1200">
                <a:solidFill>
                  <a:schemeClr val="tx1"/>
                </a:solidFill>
                <a:latin typeface="+mn-lt"/>
                <a:ea typeface="+mn-ea"/>
                <a:cs typeface="+mn-cs"/>
              </a:defRPr>
            </a:lvl5pPr>
            <a:lvl6pPr marL="1828800" indent="-210312" algn="l" rtl="0" eaLnBrk="1" latinLnBrk="0" hangingPunct="1">
              <a:spcBef>
                <a:spcPct val="20000"/>
              </a:spcBef>
              <a:buClr>
                <a:schemeClr val="accent1">
                  <a:tint val="75000"/>
                </a:schemeClr>
              </a:buClr>
              <a:buFont typeface="Wingdings 2"/>
              <a:buChar char=""/>
              <a:defRPr kumimoji="0" sz="1800" kern="1200">
                <a:solidFill>
                  <a:schemeClr val="tx1"/>
                </a:solidFill>
                <a:latin typeface="+mn-lt"/>
                <a:ea typeface="+mn-ea"/>
                <a:cs typeface="+mn-cs"/>
              </a:defRPr>
            </a:lvl6pPr>
            <a:lvl7pPr marL="2084832" indent="-210312"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7pPr>
            <a:lvl8pPr marL="2286000" indent="-182880"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8pPr>
            <a:lvl9pPr marL="2514600" indent="-182880"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9pPr>
          </a:lstStyle>
          <a:p>
            <a:pPr marL="64008" indent="0">
              <a:buNone/>
            </a:pPr>
            <a:r>
              <a:rPr lang="en-AU" sz="2800" dirty="0" smtClean="0"/>
              <a:t>Israel: ‘w</a:t>
            </a:r>
            <a:r>
              <a:rPr lang="en-AU" sz="2800" dirty="0" smtClean="0"/>
              <a:t>hen </a:t>
            </a:r>
            <a:r>
              <a:rPr lang="en-AU" sz="2800" dirty="0"/>
              <a:t>an alien lives with you in your land, do not mistreat him. The alien living </a:t>
            </a:r>
            <a:r>
              <a:rPr lang="en-AU" sz="2800" dirty="0" smtClean="0"/>
              <a:t>with </a:t>
            </a:r>
            <a:br>
              <a:rPr lang="en-AU" sz="2800" dirty="0" smtClean="0"/>
            </a:br>
            <a:r>
              <a:rPr lang="en-AU" sz="2800" dirty="0" smtClean="0"/>
              <a:t>you must </a:t>
            </a:r>
            <a:br>
              <a:rPr lang="en-AU" sz="2800" dirty="0" smtClean="0"/>
            </a:br>
            <a:r>
              <a:rPr lang="en-AU" sz="2800" dirty="0" smtClean="0"/>
              <a:t>be treated</a:t>
            </a:r>
            <a:br>
              <a:rPr lang="en-AU" sz="2800" dirty="0" smtClean="0"/>
            </a:br>
            <a:r>
              <a:rPr lang="en-AU" sz="2800" dirty="0" smtClean="0"/>
              <a:t>as </a:t>
            </a:r>
            <a:r>
              <a:rPr lang="en-AU" sz="2800" dirty="0"/>
              <a:t>one of </a:t>
            </a:r>
            <a:r>
              <a:rPr lang="en-AU" sz="2800" dirty="0" smtClean="0"/>
              <a:t/>
            </a:r>
            <a:br>
              <a:rPr lang="en-AU" sz="2800" dirty="0" smtClean="0"/>
            </a:br>
            <a:r>
              <a:rPr lang="en-AU" sz="2800" dirty="0" smtClean="0"/>
              <a:t>your </a:t>
            </a:r>
            <a:r>
              <a:rPr lang="en-AU" sz="2800" dirty="0"/>
              <a:t>native-born. Love him as yourself, for you were aliens in Egypt” (Leviticus 19:33-34).</a:t>
            </a:r>
            <a:endParaRPr lang="en-GB" sz="2800" dirty="0"/>
          </a:p>
        </p:txBody>
      </p:sp>
      <p:sp>
        <p:nvSpPr>
          <p:cNvPr id="12" name="Rectangle 11"/>
          <p:cNvSpPr/>
          <p:nvPr/>
        </p:nvSpPr>
        <p:spPr bwMode="auto">
          <a:xfrm>
            <a:off x="1928794" y="3643314"/>
            <a:ext cx="1714512" cy="928694"/>
          </a:xfrm>
          <a:prstGeom prst="rect">
            <a:avLst/>
          </a:prstGeom>
          <a:ln>
            <a:headEnd type="none" w="med" len="med"/>
            <a:tailEnd type="none" w="med" len="med"/>
          </a:ln>
        </p:spPr>
        <p:style>
          <a:lnRef idx="1">
            <a:schemeClr val="accent1"/>
          </a:lnRef>
          <a:fillRef idx="2">
            <a:schemeClr val="accent1"/>
          </a:fillRef>
          <a:effectRef idx="1">
            <a:schemeClr val="accent1"/>
          </a:effectRef>
          <a:fontRef idx="minor">
            <a:schemeClr val="dk1"/>
          </a:fontRef>
        </p:style>
        <p:txBody>
          <a:bodyPr vert="horz" wrap="square" lIns="91440" tIns="45720" rIns="91440" bIns="45720" numCol="1" rtlCol="0" anchor="t" anchorCtr="0" compatLnSpc="1">
            <a:prstTxWarp prst="textNoShape">
              <a:avLst/>
            </a:prstTxWarp>
          </a:bodyPr>
          <a:lstStyle/>
          <a:p>
            <a:pPr algn="ctr"/>
            <a:r>
              <a:rPr lang="en-AU" sz="1400" b="1" dirty="0" smtClean="0">
                <a:latin typeface="Tempus Sans ITC" pitchFamily="82" charset="0"/>
              </a:rPr>
              <a:t>Fall / ‘Flesh’ :</a:t>
            </a:r>
            <a:r>
              <a:rPr lang="en-AU" sz="1400" dirty="0" smtClean="0">
                <a:latin typeface="Tempus Sans ITC" pitchFamily="82" charset="0"/>
              </a:rPr>
              <a:t/>
            </a:r>
            <a:br>
              <a:rPr lang="en-AU" sz="1400" dirty="0" smtClean="0">
                <a:latin typeface="Tempus Sans ITC" pitchFamily="82" charset="0"/>
              </a:rPr>
            </a:br>
            <a:r>
              <a:rPr lang="en-AU" sz="1400" dirty="0" smtClean="0">
                <a:latin typeface="Tempus Sans ITC" pitchFamily="82" charset="0"/>
              </a:rPr>
              <a:t>disordered desires </a:t>
            </a:r>
            <a:r>
              <a:rPr lang="en-AU" sz="1600" dirty="0" smtClean="0">
                <a:latin typeface="Tempus Sans ITC" pitchFamily="82" charset="0"/>
              </a:rPr>
              <a:t/>
            </a:r>
            <a:br>
              <a:rPr lang="en-AU" sz="1600" dirty="0" smtClean="0">
                <a:latin typeface="Tempus Sans ITC" pitchFamily="82" charset="0"/>
              </a:rPr>
            </a:br>
            <a:r>
              <a:rPr lang="en-AU" sz="1400" dirty="0" smtClean="0">
                <a:latin typeface="Tempus Sans ITC" pitchFamily="82" charset="0"/>
              </a:rPr>
              <a:t>false belonging</a:t>
            </a:r>
            <a:endParaRPr lang="en-AU" sz="1600" dirty="0">
              <a:latin typeface="Tempus Sans ITC" pitchFamily="82" charset="0"/>
            </a:endParaRPr>
          </a:p>
        </p:txBody>
      </p:sp>
      <p:sp>
        <p:nvSpPr>
          <p:cNvPr id="32" name="Oval 8"/>
          <p:cNvSpPr>
            <a:spLocks noChangeArrowheads="1"/>
          </p:cNvSpPr>
          <p:nvPr/>
        </p:nvSpPr>
        <p:spPr bwMode="auto">
          <a:xfrm>
            <a:off x="428596" y="2500306"/>
            <a:ext cx="2214546" cy="1214446"/>
          </a:xfrm>
          <a:prstGeom prst="ellipse">
            <a:avLst/>
          </a:prstGeom>
          <a:ln>
            <a:headEnd/>
            <a:tailEnd/>
          </a:ln>
        </p:spPr>
        <p:style>
          <a:lnRef idx="0">
            <a:schemeClr val="dk1"/>
          </a:lnRef>
          <a:fillRef idx="3">
            <a:schemeClr val="dk1"/>
          </a:fillRef>
          <a:effectRef idx="3">
            <a:schemeClr val="dk1"/>
          </a:effectRef>
          <a:fontRef idx="minor">
            <a:schemeClr val="lt1"/>
          </a:fontRef>
        </p:style>
        <p:txBody>
          <a:bodyPr wrap="none" anchor="ctr"/>
          <a:lstStyle/>
          <a:p>
            <a:pPr algn="ctr"/>
            <a:r>
              <a:rPr lang="en-AU" sz="2800" dirty="0" smtClean="0">
                <a:latin typeface="Tempus Sans ITC" pitchFamily="82" charset="0"/>
              </a:rPr>
              <a:t>Creation</a:t>
            </a:r>
            <a:endParaRPr lang="en-AU" sz="3600" dirty="0">
              <a:latin typeface="Tempus Sans ITC" pitchFamily="82" charset="0"/>
            </a:endParaRPr>
          </a:p>
        </p:txBody>
      </p:sp>
      <p:sp>
        <p:nvSpPr>
          <p:cNvPr id="33" name="Oval 8"/>
          <p:cNvSpPr>
            <a:spLocks noChangeArrowheads="1"/>
          </p:cNvSpPr>
          <p:nvPr/>
        </p:nvSpPr>
        <p:spPr bwMode="auto">
          <a:xfrm>
            <a:off x="3286116" y="4357694"/>
            <a:ext cx="2214546" cy="1214446"/>
          </a:xfrm>
          <a:prstGeom prst="ellipse">
            <a:avLst/>
          </a:prstGeom>
          <a:ln>
            <a:headEnd/>
            <a:tailEnd/>
          </a:ln>
        </p:spPr>
        <p:style>
          <a:lnRef idx="0">
            <a:schemeClr val="dk1"/>
          </a:lnRef>
          <a:fillRef idx="3">
            <a:schemeClr val="dk1"/>
          </a:fillRef>
          <a:effectRef idx="3">
            <a:schemeClr val="dk1"/>
          </a:effectRef>
          <a:fontRef idx="minor">
            <a:schemeClr val="lt1"/>
          </a:fontRef>
        </p:style>
        <p:txBody>
          <a:bodyPr wrap="none" anchor="ctr"/>
          <a:lstStyle/>
          <a:p>
            <a:pPr algn="ctr"/>
            <a:r>
              <a:rPr lang="en-AU" sz="2800" dirty="0" smtClean="0">
                <a:latin typeface="Tempus Sans ITC" pitchFamily="82" charset="0"/>
              </a:rPr>
              <a:t>Commands</a:t>
            </a:r>
            <a:endParaRPr lang="en-AU" sz="2800" dirty="0">
              <a:latin typeface="Tempus Sans ITC" pitchFamily="82" charset="0"/>
            </a:endParaRPr>
          </a:p>
        </p:txBody>
      </p:sp>
    </p:spTree>
    <p:extLst>
      <p:ext uri="{BB962C8B-B14F-4D97-AF65-F5344CB8AC3E}">
        <p14:creationId xmlns:p14="http://schemas.microsoft.com/office/powerpoint/2010/main" val="9470567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33"/>
                                        </p:tgtEl>
                                        <p:attrNameLst>
                                          <p:attrName>style.visibility</p:attrName>
                                        </p:attrNameLst>
                                      </p:cBhvr>
                                      <p:to>
                                        <p:strVal val="visible"/>
                                      </p:to>
                                    </p:set>
                                    <p:anim calcmode="lin" valueType="num">
                                      <p:cBhvr additive="base">
                                        <p:cTn id="7" dur="1500" fill="hold"/>
                                        <p:tgtEl>
                                          <p:spTgt spid="33"/>
                                        </p:tgtEl>
                                        <p:attrNameLst>
                                          <p:attrName>ppt_x</p:attrName>
                                        </p:attrNameLst>
                                      </p:cBhvr>
                                      <p:tavLst>
                                        <p:tav tm="0">
                                          <p:val>
                                            <p:strVal val="#ppt_x"/>
                                          </p:val>
                                        </p:tav>
                                        <p:tav tm="100000">
                                          <p:val>
                                            <p:strVal val="#ppt_x"/>
                                          </p:val>
                                        </p:tav>
                                      </p:tavLst>
                                    </p:anim>
                                    <p:anim calcmode="lin" valueType="num">
                                      <p:cBhvr additive="base">
                                        <p:cTn id="8" dur="1500" fill="hold"/>
                                        <p:tgtEl>
                                          <p:spTgt spid="33"/>
                                        </p:tgtEl>
                                        <p:attrNameLst>
                                          <p:attrName>ppt_y</p:attrName>
                                        </p:attrNameLst>
                                      </p:cBhvr>
                                      <p:tavLst>
                                        <p:tav tm="0">
                                          <p:val>
                                            <p:strVal val="1+#ppt_h/2"/>
                                          </p:val>
                                        </p:tav>
                                        <p:tav tm="100000">
                                          <p:val>
                                            <p:strVal val="#ppt_y"/>
                                          </p:val>
                                        </p:tav>
                                      </p:tavLst>
                                    </p:anim>
                                  </p:childTnLst>
                                </p:cTn>
                              </p:par>
                              <p:par>
                                <p:cTn id="9" presetID="2" presetClass="entr" presetSubtype="12" fill="hold" grpId="0" nodeType="with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1500" fill="hold"/>
                                        <p:tgtEl>
                                          <p:spTgt spid="12"/>
                                        </p:tgtEl>
                                        <p:attrNameLst>
                                          <p:attrName>ppt_x</p:attrName>
                                        </p:attrNameLst>
                                      </p:cBhvr>
                                      <p:tavLst>
                                        <p:tav tm="0">
                                          <p:val>
                                            <p:strVal val="0-#ppt_w/2"/>
                                          </p:val>
                                        </p:tav>
                                        <p:tav tm="100000">
                                          <p:val>
                                            <p:strVal val="#ppt_x"/>
                                          </p:val>
                                        </p:tav>
                                      </p:tavLst>
                                    </p:anim>
                                    <p:anim calcmode="lin" valueType="num">
                                      <p:cBhvr additive="base">
                                        <p:cTn id="12" dur="1500" fill="hold"/>
                                        <p:tgtEl>
                                          <p:spTgt spid="12"/>
                                        </p:tgtEl>
                                        <p:attrNameLst>
                                          <p:attrName>ppt_y</p:attrName>
                                        </p:attrNameLst>
                                      </p:cBhvr>
                                      <p:tavLst>
                                        <p:tav tm="0">
                                          <p:val>
                                            <p:strVal val="1+#ppt_h/2"/>
                                          </p:val>
                                        </p:tav>
                                        <p:tav tm="100000">
                                          <p:val>
                                            <p:strVal val="#ppt_y"/>
                                          </p:val>
                                        </p:tav>
                                      </p:tavLst>
                                    </p:anim>
                                  </p:childTnLst>
                                </p:cTn>
                              </p:par>
                            </p:childTnLst>
                          </p:cTn>
                        </p:par>
                        <p:par>
                          <p:cTn id="13" fill="hold">
                            <p:stCondLst>
                              <p:cond delay="1500"/>
                            </p:stCondLst>
                            <p:childTnLst>
                              <p:par>
                                <p:cTn id="14" presetID="42" presetClass="entr" presetSubtype="0" fill="hold" nodeType="afterEffect">
                                  <p:stCondLst>
                                    <p:cond delay="0"/>
                                  </p:stCondLst>
                                  <p:childTnLst>
                                    <p:set>
                                      <p:cBhvr>
                                        <p:cTn id="15" dur="1" fill="hold">
                                          <p:stCondLst>
                                            <p:cond delay="0"/>
                                          </p:stCondLst>
                                        </p:cTn>
                                        <p:tgtEl>
                                          <p:spTgt spid="11">
                                            <p:txEl>
                                              <p:pRg st="0" end="0"/>
                                            </p:txEl>
                                          </p:spTgt>
                                        </p:tgtEl>
                                        <p:attrNameLst>
                                          <p:attrName>style.visibility</p:attrName>
                                        </p:attrNameLst>
                                      </p:cBhvr>
                                      <p:to>
                                        <p:strVal val="visible"/>
                                      </p:to>
                                    </p:set>
                                    <p:animEffect transition="in" filter="fade">
                                      <p:cBhvr>
                                        <p:cTn id="16" dur="1000"/>
                                        <p:tgtEl>
                                          <p:spTgt spid="11">
                                            <p:txEl>
                                              <p:pRg st="0" end="0"/>
                                            </p:txEl>
                                          </p:spTgt>
                                        </p:tgtEl>
                                      </p:cBhvr>
                                    </p:animEffect>
                                    <p:anim calcmode="lin" valueType="num">
                                      <p:cBhvr>
                                        <p:cTn id="17" dur="1000" fill="hold"/>
                                        <p:tgtEl>
                                          <p:spTgt spid="11">
                                            <p:txEl>
                                              <p:pRg st="0" end="0"/>
                                            </p:txEl>
                                          </p:spTgt>
                                        </p:tgtEl>
                                        <p:attrNameLst>
                                          <p:attrName>ppt_x</p:attrName>
                                        </p:attrNameLst>
                                      </p:cBhvr>
                                      <p:tavLst>
                                        <p:tav tm="0">
                                          <p:val>
                                            <p:strVal val="#ppt_x"/>
                                          </p:val>
                                        </p:tav>
                                        <p:tav tm="100000">
                                          <p:val>
                                            <p:strVal val="#ppt_x"/>
                                          </p:val>
                                        </p:tav>
                                      </p:tavLst>
                                    </p:anim>
                                    <p:anim calcmode="lin" valueType="num">
                                      <p:cBhvr>
                                        <p:cTn id="18" dur="1000" fill="hold"/>
                                        <p:tgtEl>
                                          <p:spTgt spid="11">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33"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tangle 17"/>
          <p:cNvSpPr/>
          <p:nvPr/>
        </p:nvSpPr>
        <p:spPr bwMode="auto">
          <a:xfrm>
            <a:off x="1928794" y="3643314"/>
            <a:ext cx="1714512" cy="928694"/>
          </a:xfrm>
          <a:prstGeom prst="rect">
            <a:avLst/>
          </a:prstGeom>
          <a:ln>
            <a:headEnd type="none" w="med" len="med"/>
            <a:tailEnd type="none" w="med" len="med"/>
          </a:ln>
        </p:spPr>
        <p:style>
          <a:lnRef idx="1">
            <a:schemeClr val="accent1"/>
          </a:lnRef>
          <a:fillRef idx="2">
            <a:schemeClr val="accent1"/>
          </a:fillRef>
          <a:effectRef idx="1">
            <a:schemeClr val="accent1"/>
          </a:effectRef>
          <a:fontRef idx="minor">
            <a:schemeClr val="dk1"/>
          </a:fontRef>
        </p:style>
        <p:txBody>
          <a:bodyPr vert="horz" wrap="square" lIns="91440" tIns="45720" rIns="91440" bIns="45720" numCol="1" rtlCol="0" anchor="t" anchorCtr="0" compatLnSpc="1">
            <a:prstTxWarp prst="textNoShape">
              <a:avLst/>
            </a:prstTxWarp>
          </a:bodyPr>
          <a:lstStyle/>
          <a:p>
            <a:pPr algn="ctr"/>
            <a:r>
              <a:rPr lang="en-AU" sz="1400" b="1" dirty="0" smtClean="0">
                <a:latin typeface="Tempus Sans ITC" pitchFamily="82" charset="0"/>
              </a:rPr>
              <a:t>Fall / ‘Flesh’ :</a:t>
            </a:r>
            <a:r>
              <a:rPr lang="en-AU" sz="1400" dirty="0" smtClean="0">
                <a:latin typeface="Tempus Sans ITC" pitchFamily="82" charset="0"/>
              </a:rPr>
              <a:t/>
            </a:r>
            <a:br>
              <a:rPr lang="en-AU" sz="1400" dirty="0" smtClean="0">
                <a:latin typeface="Tempus Sans ITC" pitchFamily="82" charset="0"/>
              </a:rPr>
            </a:br>
            <a:r>
              <a:rPr lang="en-AU" sz="1400" dirty="0" smtClean="0">
                <a:latin typeface="Tempus Sans ITC" pitchFamily="82" charset="0"/>
              </a:rPr>
              <a:t>disordered desires </a:t>
            </a:r>
            <a:r>
              <a:rPr lang="en-AU" sz="1600" dirty="0" smtClean="0">
                <a:latin typeface="Tempus Sans ITC" pitchFamily="82" charset="0"/>
              </a:rPr>
              <a:t/>
            </a:r>
            <a:br>
              <a:rPr lang="en-AU" sz="1600" dirty="0" smtClean="0">
                <a:latin typeface="Tempus Sans ITC" pitchFamily="82" charset="0"/>
              </a:rPr>
            </a:br>
            <a:r>
              <a:rPr lang="en-AU" sz="1400" dirty="0" smtClean="0">
                <a:latin typeface="Tempus Sans ITC" pitchFamily="82" charset="0"/>
              </a:rPr>
              <a:t>false belonging</a:t>
            </a:r>
            <a:endParaRPr lang="en-AU" sz="1600" dirty="0">
              <a:latin typeface="Tempus Sans ITC" pitchFamily="82" charset="0"/>
            </a:endParaRPr>
          </a:p>
        </p:txBody>
      </p:sp>
      <p:sp>
        <p:nvSpPr>
          <p:cNvPr id="19" name="Rectangle 18"/>
          <p:cNvSpPr/>
          <p:nvPr/>
        </p:nvSpPr>
        <p:spPr bwMode="auto">
          <a:xfrm>
            <a:off x="5286380" y="2714620"/>
            <a:ext cx="1785950" cy="928694"/>
          </a:xfrm>
          <a:prstGeom prst="rect">
            <a:avLst/>
          </a:prstGeom>
          <a:ln>
            <a:headEnd type="none" w="med" len="med"/>
            <a:tailEnd type="none" w="med" len="med"/>
          </a:ln>
        </p:spPr>
        <p:style>
          <a:lnRef idx="1">
            <a:schemeClr val="accent1"/>
          </a:lnRef>
          <a:fillRef idx="2">
            <a:schemeClr val="accent1"/>
          </a:fillRef>
          <a:effectRef idx="1">
            <a:schemeClr val="accent1"/>
          </a:effectRef>
          <a:fontRef idx="minor">
            <a:schemeClr val="dk1"/>
          </a:fontRef>
        </p:style>
        <p:txBody>
          <a:bodyPr vert="horz" wrap="square" lIns="91440" tIns="45720" rIns="91440" bIns="45720" numCol="1" rtlCol="0" anchor="t" anchorCtr="0" compatLnSpc="1">
            <a:prstTxWarp prst="textNoShape">
              <a:avLst/>
            </a:prstTxWarp>
          </a:bodyPr>
          <a:lstStyle/>
          <a:p>
            <a:pPr algn="ctr"/>
            <a:r>
              <a:rPr lang="en-AU" sz="1400" b="1" dirty="0" smtClean="0">
                <a:latin typeface="Tempus Sans ITC" pitchFamily="82" charset="0"/>
              </a:rPr>
              <a:t>Christ’s Spirit:</a:t>
            </a:r>
            <a:r>
              <a:rPr lang="en-AU" sz="1400" dirty="0" smtClean="0">
                <a:latin typeface="Tempus Sans ITC" pitchFamily="82" charset="0"/>
              </a:rPr>
              <a:t/>
            </a:r>
            <a:br>
              <a:rPr lang="en-AU" sz="1400" dirty="0" smtClean="0">
                <a:latin typeface="Tempus Sans ITC" pitchFamily="82" charset="0"/>
              </a:rPr>
            </a:br>
            <a:r>
              <a:rPr lang="en-AU" sz="1400" dirty="0" smtClean="0">
                <a:latin typeface="Tempus Sans ITC" pitchFamily="82" charset="0"/>
              </a:rPr>
              <a:t>reordered desires,  </a:t>
            </a:r>
            <a:br>
              <a:rPr lang="en-AU" sz="1400" dirty="0" smtClean="0">
                <a:latin typeface="Tempus Sans ITC" pitchFamily="82" charset="0"/>
              </a:rPr>
            </a:br>
            <a:r>
              <a:rPr lang="en-AU" sz="1400" dirty="0" smtClean="0">
                <a:latin typeface="Tempus Sans ITC" pitchFamily="82" charset="0"/>
              </a:rPr>
              <a:t>true inclusion (‘love’)</a:t>
            </a:r>
            <a:endParaRPr lang="en-AU" sz="1400" dirty="0">
              <a:latin typeface="Tempus Sans ITC" pitchFamily="82" charset="0"/>
            </a:endParaRPr>
          </a:p>
        </p:txBody>
      </p:sp>
      <p:sp>
        <p:nvSpPr>
          <p:cNvPr id="27" name="Oval 8"/>
          <p:cNvSpPr>
            <a:spLocks noChangeArrowheads="1"/>
          </p:cNvSpPr>
          <p:nvPr/>
        </p:nvSpPr>
        <p:spPr bwMode="auto">
          <a:xfrm>
            <a:off x="6929454" y="2571744"/>
            <a:ext cx="2214546" cy="1214446"/>
          </a:xfrm>
          <a:prstGeom prst="ellipse">
            <a:avLst/>
          </a:prstGeom>
          <a:ln>
            <a:headEnd/>
            <a:tailEnd/>
          </a:ln>
        </p:spPr>
        <p:style>
          <a:lnRef idx="0">
            <a:schemeClr val="dk1"/>
          </a:lnRef>
          <a:fillRef idx="3">
            <a:schemeClr val="dk1"/>
          </a:fillRef>
          <a:effectRef idx="3">
            <a:schemeClr val="dk1"/>
          </a:effectRef>
          <a:fontRef idx="minor">
            <a:schemeClr val="lt1"/>
          </a:fontRef>
        </p:style>
        <p:txBody>
          <a:bodyPr wrap="none" anchor="ctr"/>
          <a:lstStyle/>
          <a:p>
            <a:pPr algn="ctr"/>
            <a:r>
              <a:rPr lang="en-AU" sz="2800" dirty="0" smtClean="0">
                <a:latin typeface="Tempus Sans ITC" pitchFamily="82" charset="0"/>
              </a:rPr>
              <a:t>New </a:t>
            </a:r>
            <a:br>
              <a:rPr lang="en-AU" sz="2800" dirty="0" smtClean="0">
                <a:latin typeface="Tempus Sans ITC" pitchFamily="82" charset="0"/>
              </a:rPr>
            </a:br>
            <a:r>
              <a:rPr lang="en-AU" sz="2800" dirty="0" smtClean="0">
                <a:latin typeface="Tempus Sans ITC" pitchFamily="82" charset="0"/>
              </a:rPr>
              <a:t>future</a:t>
            </a:r>
            <a:endParaRPr lang="en-AU" sz="3200" dirty="0">
              <a:latin typeface="Tempus Sans ITC" pitchFamily="82" charset="0"/>
            </a:endParaRPr>
          </a:p>
        </p:txBody>
      </p:sp>
      <p:sp>
        <p:nvSpPr>
          <p:cNvPr id="30" name="Oval 8"/>
          <p:cNvSpPr>
            <a:spLocks noChangeArrowheads="1"/>
          </p:cNvSpPr>
          <p:nvPr/>
        </p:nvSpPr>
        <p:spPr bwMode="auto">
          <a:xfrm>
            <a:off x="3214678" y="2500306"/>
            <a:ext cx="2214546" cy="1214446"/>
          </a:xfrm>
          <a:prstGeom prst="ellipse">
            <a:avLst/>
          </a:prstGeom>
          <a:ln>
            <a:headEnd/>
            <a:tailEnd/>
          </a:ln>
        </p:spPr>
        <p:style>
          <a:lnRef idx="0">
            <a:schemeClr val="dk1"/>
          </a:lnRef>
          <a:fillRef idx="3">
            <a:schemeClr val="dk1"/>
          </a:fillRef>
          <a:effectRef idx="3">
            <a:schemeClr val="dk1"/>
          </a:effectRef>
          <a:fontRef idx="minor">
            <a:schemeClr val="lt1"/>
          </a:fontRef>
        </p:style>
        <p:txBody>
          <a:bodyPr wrap="none" anchor="ctr"/>
          <a:lstStyle/>
          <a:p>
            <a:pPr algn="ctr"/>
            <a:r>
              <a:rPr lang="en-AU" sz="2800" dirty="0" smtClean="0">
                <a:latin typeface="Tempus Sans ITC" pitchFamily="82" charset="0"/>
              </a:rPr>
              <a:t>Community</a:t>
            </a:r>
            <a:br>
              <a:rPr lang="en-AU" sz="2800" dirty="0" smtClean="0">
                <a:latin typeface="Tempus Sans ITC" pitchFamily="82" charset="0"/>
              </a:rPr>
            </a:br>
            <a:r>
              <a:rPr lang="en-AU" sz="2800" dirty="0" smtClean="0">
                <a:latin typeface="Tempus Sans ITC" pitchFamily="82" charset="0"/>
              </a:rPr>
              <a:t>‘in Christ’</a:t>
            </a:r>
            <a:endParaRPr lang="en-AU" sz="2800" dirty="0">
              <a:latin typeface="Tempus Sans ITC" pitchFamily="82" charset="0"/>
            </a:endParaRPr>
          </a:p>
        </p:txBody>
      </p:sp>
      <p:sp>
        <p:nvSpPr>
          <p:cNvPr id="31" name="Oval 8"/>
          <p:cNvSpPr>
            <a:spLocks noChangeArrowheads="1"/>
          </p:cNvSpPr>
          <p:nvPr/>
        </p:nvSpPr>
        <p:spPr bwMode="auto">
          <a:xfrm>
            <a:off x="3286116" y="714356"/>
            <a:ext cx="2214546" cy="1214446"/>
          </a:xfrm>
          <a:prstGeom prst="ellipse">
            <a:avLst/>
          </a:prstGeom>
          <a:ln>
            <a:headEnd/>
            <a:tailEnd/>
          </a:ln>
        </p:spPr>
        <p:style>
          <a:lnRef idx="0">
            <a:schemeClr val="dk1"/>
          </a:lnRef>
          <a:fillRef idx="3">
            <a:schemeClr val="dk1"/>
          </a:fillRef>
          <a:effectRef idx="3">
            <a:schemeClr val="dk1"/>
          </a:effectRef>
          <a:fontRef idx="minor">
            <a:schemeClr val="lt1"/>
          </a:fontRef>
        </p:style>
        <p:txBody>
          <a:bodyPr wrap="none" anchor="ctr"/>
          <a:lstStyle/>
          <a:p>
            <a:pPr algn="ctr"/>
            <a:r>
              <a:rPr lang="en-AU" sz="2800" dirty="0" smtClean="0">
                <a:latin typeface="Tempus Sans ITC" pitchFamily="82" charset="0"/>
              </a:rPr>
              <a:t>God’s</a:t>
            </a:r>
            <a:br>
              <a:rPr lang="en-AU" sz="2800" dirty="0" smtClean="0">
                <a:latin typeface="Tempus Sans ITC" pitchFamily="82" charset="0"/>
              </a:rPr>
            </a:br>
            <a:r>
              <a:rPr lang="en-AU" sz="2800" dirty="0" smtClean="0">
                <a:latin typeface="Tempus Sans ITC" pitchFamily="82" charset="0"/>
              </a:rPr>
              <a:t>Character</a:t>
            </a:r>
            <a:endParaRPr lang="en-AU" sz="2800" dirty="0">
              <a:latin typeface="Tempus Sans ITC" pitchFamily="82" charset="0"/>
            </a:endParaRPr>
          </a:p>
        </p:txBody>
      </p:sp>
      <p:sp>
        <p:nvSpPr>
          <p:cNvPr id="32" name="Oval 8"/>
          <p:cNvSpPr>
            <a:spLocks noChangeArrowheads="1"/>
          </p:cNvSpPr>
          <p:nvPr/>
        </p:nvSpPr>
        <p:spPr bwMode="auto">
          <a:xfrm>
            <a:off x="428596" y="2500306"/>
            <a:ext cx="2214546" cy="1214446"/>
          </a:xfrm>
          <a:prstGeom prst="ellipse">
            <a:avLst/>
          </a:prstGeom>
          <a:ln>
            <a:headEnd/>
            <a:tailEnd/>
          </a:ln>
        </p:spPr>
        <p:style>
          <a:lnRef idx="0">
            <a:schemeClr val="dk1"/>
          </a:lnRef>
          <a:fillRef idx="3">
            <a:schemeClr val="dk1"/>
          </a:fillRef>
          <a:effectRef idx="3">
            <a:schemeClr val="dk1"/>
          </a:effectRef>
          <a:fontRef idx="minor">
            <a:schemeClr val="lt1"/>
          </a:fontRef>
        </p:style>
        <p:txBody>
          <a:bodyPr wrap="none" anchor="ctr"/>
          <a:lstStyle/>
          <a:p>
            <a:pPr algn="ctr"/>
            <a:r>
              <a:rPr lang="en-AU" sz="2800" dirty="0" smtClean="0">
                <a:latin typeface="Tempus Sans ITC" pitchFamily="82" charset="0"/>
              </a:rPr>
              <a:t>Creation</a:t>
            </a:r>
            <a:endParaRPr lang="en-AU" sz="3600" dirty="0">
              <a:latin typeface="Tempus Sans ITC" pitchFamily="82" charset="0"/>
            </a:endParaRPr>
          </a:p>
        </p:txBody>
      </p:sp>
      <p:sp>
        <p:nvSpPr>
          <p:cNvPr id="33" name="Oval 8"/>
          <p:cNvSpPr>
            <a:spLocks noChangeArrowheads="1"/>
          </p:cNvSpPr>
          <p:nvPr/>
        </p:nvSpPr>
        <p:spPr bwMode="auto">
          <a:xfrm>
            <a:off x="3286116" y="4357694"/>
            <a:ext cx="2214546" cy="1214446"/>
          </a:xfrm>
          <a:prstGeom prst="ellipse">
            <a:avLst/>
          </a:prstGeom>
          <a:ln>
            <a:headEnd/>
            <a:tailEnd/>
          </a:ln>
        </p:spPr>
        <p:style>
          <a:lnRef idx="0">
            <a:schemeClr val="dk1"/>
          </a:lnRef>
          <a:fillRef idx="3">
            <a:schemeClr val="dk1"/>
          </a:fillRef>
          <a:effectRef idx="3">
            <a:schemeClr val="dk1"/>
          </a:effectRef>
          <a:fontRef idx="minor">
            <a:schemeClr val="lt1"/>
          </a:fontRef>
        </p:style>
        <p:txBody>
          <a:bodyPr wrap="none" anchor="ctr"/>
          <a:lstStyle/>
          <a:p>
            <a:pPr algn="ctr"/>
            <a:r>
              <a:rPr lang="en-AU" sz="2800" dirty="0" smtClean="0">
                <a:latin typeface="Tempus Sans ITC" pitchFamily="82" charset="0"/>
              </a:rPr>
              <a:t>Commands</a:t>
            </a:r>
            <a:endParaRPr lang="en-AU" sz="2800" dirty="0">
              <a:latin typeface="Tempus Sans ITC" pitchFamily="82" charset="0"/>
            </a:endParaRPr>
          </a:p>
        </p:txBody>
      </p:sp>
      <p:sp>
        <p:nvSpPr>
          <p:cNvPr id="34" name="Rectangle 33"/>
          <p:cNvSpPr/>
          <p:nvPr/>
        </p:nvSpPr>
        <p:spPr>
          <a:xfrm>
            <a:off x="4929190" y="3000372"/>
            <a:ext cx="452368" cy="523220"/>
          </a:xfrm>
          <a:prstGeom prst="rect">
            <a:avLst/>
          </a:prstGeom>
        </p:spPr>
        <p:txBody>
          <a:bodyPr wrap="none">
            <a:spAutoFit/>
          </a:bodyPr>
          <a:lstStyle/>
          <a:p>
            <a:r>
              <a:rPr lang="en-AU" sz="2800" dirty="0" smtClean="0">
                <a:solidFill>
                  <a:schemeClr val="bg1"/>
                </a:solidFill>
                <a:latin typeface="Tempus Sans ITC" pitchFamily="82" charset="0"/>
                <a:sym typeface="Wingdings"/>
              </a:rPr>
              <a:t></a:t>
            </a:r>
            <a:endParaRPr lang="en-AU" dirty="0">
              <a:solidFill>
                <a:schemeClr val="bg1"/>
              </a:solidFill>
            </a:endParaRPr>
          </a:p>
        </p:txBody>
      </p:sp>
      <p:sp>
        <p:nvSpPr>
          <p:cNvPr id="11" name="Content Placeholder 2"/>
          <p:cNvSpPr txBox="1">
            <a:spLocks/>
          </p:cNvSpPr>
          <p:nvPr/>
        </p:nvSpPr>
        <p:spPr>
          <a:xfrm>
            <a:off x="-36786" y="0"/>
            <a:ext cx="9180786" cy="2362200"/>
          </a:xfrm>
          <a:prstGeom prst="rect">
            <a:avLst/>
          </a:prstGeom>
        </p:spPr>
        <p:txBody>
          <a:bodyPr/>
          <a:lstStyle>
            <a:lvl1pPr marL="448056" indent="-384048" algn="l" rtl="0" eaLnBrk="1" latinLnBrk="0" hangingPunct="1">
              <a:spcBef>
                <a:spcPct val="20000"/>
              </a:spcBef>
              <a:buClr>
                <a:schemeClr val="accent1"/>
              </a:buClr>
              <a:buSzPct val="80000"/>
              <a:buFont typeface="Wingdings 2"/>
              <a:buChar char=""/>
              <a:defRPr kumimoji="0" sz="3000" kern="1200">
                <a:solidFill>
                  <a:schemeClr val="tx1"/>
                </a:solidFill>
                <a:latin typeface="+mn-lt"/>
                <a:ea typeface="+mn-ea"/>
                <a:cs typeface="+mn-cs"/>
              </a:defRPr>
            </a:lvl1pPr>
            <a:lvl2pPr marL="822960" indent="-285750" algn="l" rtl="0" eaLnBrk="1" latinLnBrk="0" hangingPunct="1">
              <a:spcBef>
                <a:spcPct val="20000"/>
              </a:spcBef>
              <a:buClr>
                <a:schemeClr val="accent1"/>
              </a:buClr>
              <a:buSzPct val="95000"/>
              <a:buFont typeface="Verdana"/>
              <a:buChar char="›"/>
              <a:defRPr kumimoji="0" sz="2600" kern="1200">
                <a:solidFill>
                  <a:schemeClr val="tx1"/>
                </a:solidFill>
                <a:latin typeface="+mn-lt"/>
                <a:ea typeface="+mn-ea"/>
                <a:cs typeface="+mn-cs"/>
              </a:defRPr>
            </a:lvl2pPr>
            <a:lvl3pPr marL="1106424" indent="-228600" algn="l" rtl="0" eaLnBrk="1" latinLnBrk="0" hangingPunct="1">
              <a:spcBef>
                <a:spcPct val="20000"/>
              </a:spcBef>
              <a:buClr>
                <a:schemeClr val="accent1"/>
              </a:buClr>
              <a:buFont typeface="Wingdings 2"/>
              <a:buChar char=""/>
              <a:defRPr kumimoji="0" sz="2400" kern="1200">
                <a:solidFill>
                  <a:schemeClr val="tx1"/>
                </a:solidFill>
                <a:latin typeface="+mn-lt"/>
                <a:ea typeface="+mn-ea"/>
                <a:cs typeface="+mn-cs"/>
              </a:defRPr>
            </a:lvl3pPr>
            <a:lvl4pPr marL="1371600" indent="-210312" algn="l" rtl="0" eaLnBrk="1" latinLnBrk="0" hangingPunct="1">
              <a:spcBef>
                <a:spcPct val="20000"/>
              </a:spcBef>
              <a:buClr>
                <a:schemeClr val="accent1"/>
              </a:buClr>
              <a:buFont typeface="Wingdings 2"/>
              <a:buChar char=""/>
              <a:defRPr kumimoji="0" sz="2000" kern="1200">
                <a:solidFill>
                  <a:schemeClr val="tx1"/>
                </a:solidFill>
                <a:latin typeface="+mn-lt"/>
                <a:ea typeface="+mn-ea"/>
                <a:cs typeface="+mn-cs"/>
              </a:defRPr>
            </a:lvl4pPr>
            <a:lvl5pPr marL="1600200" indent="-210312" algn="l" rtl="0" eaLnBrk="1" latinLnBrk="0" hangingPunct="1">
              <a:spcBef>
                <a:spcPct val="20000"/>
              </a:spcBef>
              <a:buClr>
                <a:schemeClr val="accent1">
                  <a:tint val="75000"/>
                </a:schemeClr>
              </a:buClr>
              <a:buFont typeface="Wingdings 2"/>
              <a:buChar char=""/>
              <a:defRPr kumimoji="0" sz="1900" kern="1200">
                <a:solidFill>
                  <a:schemeClr val="tx1"/>
                </a:solidFill>
                <a:latin typeface="+mn-lt"/>
                <a:ea typeface="+mn-ea"/>
                <a:cs typeface="+mn-cs"/>
              </a:defRPr>
            </a:lvl5pPr>
            <a:lvl6pPr marL="1828800" indent="-210312" algn="l" rtl="0" eaLnBrk="1" latinLnBrk="0" hangingPunct="1">
              <a:spcBef>
                <a:spcPct val="20000"/>
              </a:spcBef>
              <a:buClr>
                <a:schemeClr val="accent1">
                  <a:tint val="75000"/>
                </a:schemeClr>
              </a:buClr>
              <a:buFont typeface="Wingdings 2"/>
              <a:buChar char=""/>
              <a:defRPr kumimoji="0" sz="1800" kern="1200">
                <a:solidFill>
                  <a:schemeClr val="tx1"/>
                </a:solidFill>
                <a:latin typeface="+mn-lt"/>
                <a:ea typeface="+mn-ea"/>
                <a:cs typeface="+mn-cs"/>
              </a:defRPr>
            </a:lvl6pPr>
            <a:lvl7pPr marL="2084832" indent="-210312"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7pPr>
            <a:lvl8pPr marL="2286000" indent="-182880"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8pPr>
            <a:lvl9pPr marL="2514600" indent="-182880"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9pPr>
          </a:lstStyle>
          <a:p>
            <a:r>
              <a:rPr lang="en-GB" sz="3200" dirty="0" smtClean="0">
                <a:latin typeface="Calibri"/>
                <a:ea typeface="Calibri"/>
                <a:cs typeface="Times New Roman"/>
              </a:rPr>
              <a:t>‘</a:t>
            </a:r>
            <a:r>
              <a:rPr lang="en-GB" sz="3200" dirty="0" err="1" smtClean="0">
                <a:latin typeface="Calibri"/>
                <a:ea typeface="Calibri"/>
                <a:cs typeface="Times New Roman"/>
              </a:rPr>
              <a:t>Xenophilia</a:t>
            </a:r>
            <a:r>
              <a:rPr lang="en-GB" sz="3200" dirty="0" smtClean="0">
                <a:latin typeface="Calibri"/>
                <a:ea typeface="Calibri"/>
                <a:cs typeface="Times New Roman"/>
              </a:rPr>
              <a:t> </a:t>
            </a:r>
            <a:r>
              <a:rPr lang="en-GB" sz="3200" dirty="0">
                <a:latin typeface="Calibri"/>
                <a:ea typeface="Calibri"/>
                <a:cs typeface="Times New Roman"/>
              </a:rPr>
              <a:t>is commanded of us: the neighbour whom we are </a:t>
            </a:r>
            <a:r>
              <a:rPr lang="en-GB" sz="3200" dirty="0" smtClean="0">
                <a:latin typeface="Calibri"/>
                <a:ea typeface="Calibri"/>
                <a:cs typeface="Times New Roman"/>
              </a:rPr>
              <a:t>to 			love </a:t>
            </a:r>
            <a:r>
              <a:rPr lang="en-GB" sz="3200" dirty="0">
                <a:latin typeface="Calibri"/>
                <a:ea typeface="Calibri"/>
                <a:cs typeface="Times New Roman"/>
              </a:rPr>
              <a:t>is the foreigner </a:t>
            </a:r>
            <a:r>
              <a:rPr lang="en-GB" sz="3200" dirty="0" smtClean="0">
                <a:latin typeface="Calibri"/>
                <a:ea typeface="Calibri"/>
                <a:cs typeface="Times New Roman"/>
              </a:rPr>
              <a:t>whom we en-				counter </a:t>
            </a:r>
            <a:r>
              <a:rPr lang="en-GB" sz="3200" dirty="0">
                <a:latin typeface="Calibri"/>
                <a:ea typeface="Calibri"/>
                <a:cs typeface="Times New Roman"/>
              </a:rPr>
              <a:t>on the road</a:t>
            </a:r>
            <a:r>
              <a:rPr lang="en-GB" sz="3200" dirty="0" smtClean="0">
                <a:latin typeface="Calibri"/>
                <a:ea typeface="Calibri"/>
                <a:cs typeface="Times New Roman"/>
              </a:rPr>
              <a:t>.’ </a:t>
            </a:r>
            <a:r>
              <a:rPr lang="en-GB" sz="3200" i="1" dirty="0" smtClean="0">
                <a:latin typeface="Calibri"/>
                <a:ea typeface="Calibri"/>
                <a:cs typeface="Times New Roman"/>
              </a:rPr>
              <a:t>						   </a:t>
            </a:r>
            <a:r>
              <a:rPr lang="en-GB" sz="3200" dirty="0" smtClean="0">
                <a:latin typeface="Calibri"/>
                <a:ea typeface="Calibri"/>
                <a:cs typeface="Times New Roman"/>
              </a:rPr>
              <a:t>[</a:t>
            </a:r>
            <a:r>
              <a:rPr lang="en-GB" sz="3200" dirty="0">
                <a:latin typeface="Calibri"/>
                <a:ea typeface="Calibri"/>
                <a:cs typeface="Times New Roman"/>
              </a:rPr>
              <a:t>Oliver O’Donovan]</a:t>
            </a:r>
            <a:endParaRPr lang="en-AU" dirty="0" smtClean="0"/>
          </a:p>
        </p:txBody>
      </p:sp>
    </p:spTree>
    <p:extLst>
      <p:ext uri="{BB962C8B-B14F-4D97-AF65-F5344CB8AC3E}">
        <p14:creationId xmlns:p14="http://schemas.microsoft.com/office/powerpoint/2010/main" val="37311775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6"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1500" fill="hold"/>
                                        <p:tgtEl>
                                          <p:spTgt spid="19"/>
                                        </p:tgtEl>
                                        <p:attrNameLst>
                                          <p:attrName>ppt_x</p:attrName>
                                        </p:attrNameLst>
                                      </p:cBhvr>
                                      <p:tavLst>
                                        <p:tav tm="0">
                                          <p:val>
                                            <p:strVal val="1+#ppt_w/2"/>
                                          </p:val>
                                        </p:tav>
                                        <p:tav tm="100000">
                                          <p:val>
                                            <p:strVal val="#ppt_x"/>
                                          </p:val>
                                        </p:tav>
                                      </p:tavLst>
                                    </p:anim>
                                    <p:anim calcmode="lin" valueType="num">
                                      <p:cBhvr additive="base">
                                        <p:cTn id="8" dur="1500" fill="hold"/>
                                        <p:tgtEl>
                                          <p:spTgt spid="19"/>
                                        </p:tgtEl>
                                        <p:attrNameLst>
                                          <p:attrName>ppt_y</p:attrName>
                                        </p:attrNameLst>
                                      </p:cBhvr>
                                      <p:tavLst>
                                        <p:tav tm="0">
                                          <p:val>
                                            <p:strVal val="1+#ppt_h/2"/>
                                          </p:val>
                                        </p:tav>
                                        <p:tav tm="100000">
                                          <p:val>
                                            <p:strVal val="#ppt_y"/>
                                          </p:val>
                                        </p:tav>
                                      </p:tavLst>
                                    </p:anim>
                                  </p:childTnLst>
                                </p:cTn>
                              </p:par>
                            </p:childTnLst>
                          </p:cTn>
                        </p:par>
                        <p:par>
                          <p:cTn id="9" fill="hold">
                            <p:stCondLst>
                              <p:cond delay="1500"/>
                            </p:stCondLst>
                            <p:childTnLst>
                              <p:par>
                                <p:cTn id="10" presetID="42" presetClass="entr" presetSubtype="0" fill="hold" nodeType="afterEffect">
                                  <p:stCondLst>
                                    <p:cond delay="0"/>
                                  </p:stCondLst>
                                  <p:childTnLst>
                                    <p:set>
                                      <p:cBhvr>
                                        <p:cTn id="11" dur="1" fill="hold">
                                          <p:stCondLst>
                                            <p:cond delay="0"/>
                                          </p:stCondLst>
                                        </p:cTn>
                                        <p:tgtEl>
                                          <p:spTgt spid="11">
                                            <p:txEl>
                                              <p:pRg st="0" end="0"/>
                                            </p:txEl>
                                          </p:spTgt>
                                        </p:tgtEl>
                                        <p:attrNameLst>
                                          <p:attrName>style.visibility</p:attrName>
                                        </p:attrNameLst>
                                      </p:cBhvr>
                                      <p:to>
                                        <p:strVal val="visible"/>
                                      </p:to>
                                    </p:set>
                                    <p:animEffect transition="in" filter="fade">
                                      <p:cBhvr>
                                        <p:cTn id="12" dur="1000"/>
                                        <p:tgtEl>
                                          <p:spTgt spid="11">
                                            <p:txEl>
                                              <p:pRg st="0" end="0"/>
                                            </p:txEl>
                                          </p:spTgt>
                                        </p:tgtEl>
                                      </p:cBhvr>
                                    </p:animEffect>
                                    <p:anim calcmode="lin" valueType="num">
                                      <p:cBhvr>
                                        <p:cTn id="13" dur="1000" fill="hold"/>
                                        <p:tgtEl>
                                          <p:spTgt spid="11">
                                            <p:txEl>
                                              <p:pRg st="0" end="0"/>
                                            </p:txEl>
                                          </p:spTgt>
                                        </p:tgtEl>
                                        <p:attrNameLst>
                                          <p:attrName>ppt_x</p:attrName>
                                        </p:attrNameLst>
                                      </p:cBhvr>
                                      <p:tavLst>
                                        <p:tav tm="0">
                                          <p:val>
                                            <p:strVal val="#ppt_x"/>
                                          </p:val>
                                        </p:tav>
                                        <p:tav tm="100000">
                                          <p:val>
                                            <p:strVal val="#ppt_x"/>
                                          </p:val>
                                        </p:tav>
                                      </p:tavLst>
                                    </p:anim>
                                    <p:anim calcmode="lin" valueType="num">
                                      <p:cBhvr>
                                        <p:cTn id="14" dur="1000" fill="hold"/>
                                        <p:tgtEl>
                                          <p:spTgt spid="11">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 conservative response for Christians</a:t>
            </a:r>
            <a:endParaRPr lang="en-GB" dirty="0"/>
          </a:p>
        </p:txBody>
      </p:sp>
      <p:sp>
        <p:nvSpPr>
          <p:cNvPr id="3" name="Content Placeholder 2"/>
          <p:cNvSpPr>
            <a:spLocks noGrp="1"/>
          </p:cNvSpPr>
          <p:nvPr>
            <p:ph idx="1"/>
          </p:nvPr>
        </p:nvSpPr>
        <p:spPr/>
        <p:txBody>
          <a:bodyPr>
            <a:normAutofit/>
          </a:bodyPr>
          <a:lstStyle/>
          <a:p>
            <a:r>
              <a:rPr lang="en-US" sz="2000" dirty="0" smtClean="0"/>
              <a:t>Ask the government to do what it says </a:t>
            </a:r>
            <a:br>
              <a:rPr lang="en-US" sz="2000" dirty="0" smtClean="0"/>
            </a:br>
            <a:r>
              <a:rPr lang="en-US" sz="2000" dirty="0" smtClean="0"/>
              <a:t>- regional money</a:t>
            </a:r>
            <a:br>
              <a:rPr lang="en-US" sz="2000" dirty="0" smtClean="0"/>
            </a:br>
            <a:r>
              <a:rPr lang="en-US" sz="2000" dirty="0" smtClean="0"/>
              <a:t>- good conditions on Nauru</a:t>
            </a:r>
            <a:br>
              <a:rPr lang="en-US" sz="2000" dirty="0" smtClean="0"/>
            </a:br>
            <a:r>
              <a:rPr lang="en-US" sz="2000" dirty="0" smtClean="0"/>
              <a:t>- increased places</a:t>
            </a:r>
            <a:br>
              <a:rPr lang="en-US" sz="2000" dirty="0" smtClean="0"/>
            </a:br>
            <a:r>
              <a:rPr lang="en-US" sz="2000" dirty="0" smtClean="0"/>
              <a:t>- faster RSD</a:t>
            </a:r>
            <a:br>
              <a:rPr lang="en-US" sz="2000" dirty="0" smtClean="0"/>
            </a:br>
            <a:r>
              <a:rPr lang="en-US" sz="2000" dirty="0" smtClean="0"/>
              <a:t>- more places from Indonesia</a:t>
            </a:r>
            <a:br>
              <a:rPr lang="en-US" sz="2000" dirty="0" smtClean="0"/>
            </a:br>
            <a:r>
              <a:rPr lang="en-US" sz="2000" dirty="0" smtClean="0"/>
              <a:t>- good SAR </a:t>
            </a:r>
            <a:br>
              <a:rPr lang="en-US" sz="2000" dirty="0" smtClean="0"/>
            </a:br>
            <a:r>
              <a:rPr lang="en-US" sz="2000" dirty="0" smtClean="0"/>
              <a:t>		… </a:t>
            </a:r>
            <a:r>
              <a:rPr lang="en-US" sz="2000" dirty="0" err="1" smtClean="0"/>
              <a:t>etc</a:t>
            </a:r>
            <a:endParaRPr lang="en-US" sz="2000" dirty="0" smtClean="0"/>
          </a:p>
          <a:p>
            <a:r>
              <a:rPr lang="en-US" sz="2000" dirty="0" smtClean="0"/>
              <a:t>Requires more openness to press</a:t>
            </a:r>
          </a:p>
          <a:p>
            <a:r>
              <a:rPr lang="en-US" sz="2000" dirty="0" smtClean="0"/>
              <a:t>Letters to MP				www.sie.org.au</a:t>
            </a:r>
            <a:endParaRPr lang="en-GB" sz="2000" dirty="0"/>
          </a:p>
        </p:txBody>
      </p:sp>
    </p:spTree>
    <p:extLst>
      <p:ext uri="{BB962C8B-B14F-4D97-AF65-F5344CB8AC3E}">
        <p14:creationId xmlns:p14="http://schemas.microsoft.com/office/powerpoint/2010/main" val="3240563758"/>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 more radical response</a:t>
            </a:r>
            <a:endParaRPr lang="en-GB" dirty="0"/>
          </a:p>
        </p:txBody>
      </p:sp>
      <p:sp>
        <p:nvSpPr>
          <p:cNvPr id="3" name="Content Placeholder 2"/>
          <p:cNvSpPr>
            <a:spLocks noGrp="1"/>
          </p:cNvSpPr>
          <p:nvPr>
            <p:ph idx="1"/>
          </p:nvPr>
        </p:nvSpPr>
        <p:spPr>
          <a:xfrm>
            <a:off x="822960" y="1100628"/>
            <a:ext cx="7520940" cy="4080972"/>
          </a:xfrm>
        </p:spPr>
        <p:txBody>
          <a:bodyPr>
            <a:normAutofit/>
          </a:bodyPr>
          <a:lstStyle/>
          <a:p>
            <a:r>
              <a:rPr lang="en-US" sz="2200" dirty="0" smtClean="0"/>
              <a:t>Question ‘deterrence’: unlikely that it works, and a bit wrong.</a:t>
            </a:r>
          </a:p>
          <a:p>
            <a:r>
              <a:rPr lang="en-US" sz="2200" dirty="0" smtClean="0"/>
              <a:t>Train yourself in love: </a:t>
            </a:r>
            <a:r>
              <a:rPr lang="en-US" sz="2200" dirty="0"/>
              <a:t>smile at ‘foreigners’</a:t>
            </a:r>
            <a:endParaRPr lang="en-GB" sz="2200" dirty="0"/>
          </a:p>
          <a:p>
            <a:r>
              <a:rPr lang="en-US" sz="2200" dirty="0" smtClean="0"/>
              <a:t>Question your </a:t>
            </a:r>
            <a:r>
              <a:rPr lang="en-US" sz="2200" dirty="0" err="1" smtClean="0"/>
              <a:t>neighbour’s</a:t>
            </a:r>
            <a:r>
              <a:rPr lang="en-US" sz="2200" dirty="0" smtClean="0"/>
              <a:t> fears about scarcity</a:t>
            </a:r>
          </a:p>
          <a:p>
            <a:r>
              <a:rPr lang="en-US" sz="2200" dirty="0" smtClean="0"/>
              <a:t>Push for </a:t>
            </a:r>
            <a:r>
              <a:rPr lang="en-US" sz="2200" smtClean="0"/>
              <a:t>generosity … e.g.: </a:t>
            </a:r>
            <a:endParaRPr lang="en-US" sz="2200" dirty="0" smtClean="0"/>
          </a:p>
          <a:p>
            <a:r>
              <a:rPr lang="en-US" sz="2200" dirty="0" smtClean="0"/>
              <a:t>Ask for 3000+ places p.a. direct from Indonesia, separate from other humanitarian</a:t>
            </a:r>
          </a:p>
          <a:p>
            <a:r>
              <a:rPr lang="en-US" sz="2200" dirty="0" smtClean="0"/>
              <a:t>Ask for increase in foreign aid (to 0.7 % GDP) </a:t>
            </a:r>
            <a:br>
              <a:rPr lang="en-US" sz="2200" dirty="0" smtClean="0"/>
            </a:br>
            <a:r>
              <a:rPr lang="en-US" sz="2200" dirty="0" smtClean="0"/>
              <a:t>to be spent on DIPLOMACY then REGIONAL TEAMWORK then MORE UNHCR</a:t>
            </a:r>
          </a:p>
          <a:p>
            <a:r>
              <a:rPr lang="en-US" sz="2200" dirty="0" smtClean="0"/>
              <a:t>‘Community sponsorship’: </a:t>
            </a:r>
            <a:r>
              <a:rPr lang="en-US" sz="2200" dirty="0"/>
              <a:t>consider </a:t>
            </a:r>
            <a:r>
              <a:rPr lang="en-US" sz="2200" dirty="0" smtClean="0"/>
              <a:t>it &amp; stay tuned …</a:t>
            </a:r>
            <a:endParaRPr lang="en-US" dirty="0" smtClean="0"/>
          </a:p>
          <a:p>
            <a:endParaRPr lang="en-US" dirty="0" smtClean="0"/>
          </a:p>
          <a:p>
            <a:endParaRPr lang="en-US" dirty="0" smtClean="0"/>
          </a:p>
        </p:txBody>
      </p:sp>
    </p:spTree>
    <p:extLst>
      <p:ext uri="{BB962C8B-B14F-4D97-AF65-F5344CB8AC3E}">
        <p14:creationId xmlns:p14="http://schemas.microsoft.com/office/powerpoint/2010/main" val="101515589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GB"/>
          </a:p>
        </p:txBody>
      </p:sp>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1143000" y="228600"/>
            <a:ext cx="6934200" cy="6400800"/>
          </a:xfrm>
        </p:spPr>
      </p:pic>
    </p:spTree>
    <p:extLst>
      <p:ext uri="{BB962C8B-B14F-4D97-AF65-F5344CB8AC3E}">
        <p14:creationId xmlns:p14="http://schemas.microsoft.com/office/powerpoint/2010/main" val="227062108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2" name="Content Placeholder 1"/>
          <p:cNvSpPr>
            <a:spLocks noGrp="1"/>
          </p:cNvSpPr>
          <p:nvPr>
            <p:ph sz="half" idx="1"/>
          </p:nvPr>
        </p:nvSpPr>
        <p:spPr/>
        <p:txBody>
          <a:bodyPr/>
          <a:lstStyle/>
          <a:p>
            <a:endParaRPr lang="en-GB"/>
          </a:p>
        </p:txBody>
      </p:sp>
      <p:sp>
        <p:nvSpPr>
          <p:cNvPr id="3" name="Content Placeholder 2"/>
          <p:cNvSpPr>
            <a:spLocks noGrp="1"/>
          </p:cNvSpPr>
          <p:nvPr>
            <p:ph sz="half" idx="2"/>
          </p:nvPr>
        </p:nvSpPr>
        <p:spPr/>
        <p:txBody>
          <a:bodyPr/>
          <a:lstStyle/>
          <a:p>
            <a:endParaRPr lang="en-GB"/>
          </a:p>
        </p:txBody>
      </p:sp>
      <p:sp>
        <p:nvSpPr>
          <p:cNvPr id="4" name="Title 3"/>
          <p:cNvSpPr>
            <a:spLocks noGrp="1"/>
          </p:cNvSpPr>
          <p:nvPr>
            <p:ph type="title"/>
          </p:nvPr>
        </p:nvSpPr>
        <p:spPr/>
        <p:txBody>
          <a:bodyPr/>
          <a:lstStyle/>
          <a:p>
            <a:endParaRPr lang="en-GB"/>
          </a:p>
        </p:txBody>
      </p:sp>
    </p:spTree>
    <p:extLst>
      <p:ext uri="{BB962C8B-B14F-4D97-AF65-F5344CB8AC3E}">
        <p14:creationId xmlns:p14="http://schemas.microsoft.com/office/powerpoint/2010/main" val="40057962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half" idx="1"/>
          </p:nvPr>
        </p:nvSpPr>
        <p:spPr>
          <a:xfrm>
            <a:off x="822960" y="1097280"/>
            <a:ext cx="7254240" cy="3712464"/>
          </a:xfrm>
        </p:spPr>
        <p:txBody>
          <a:bodyPr>
            <a:normAutofit fontScale="77500" lnSpcReduction="20000"/>
          </a:bodyPr>
          <a:lstStyle/>
          <a:p>
            <a:pPr>
              <a:lnSpc>
                <a:spcPct val="115000"/>
              </a:lnSpc>
              <a:spcAft>
                <a:spcPts val="1200"/>
              </a:spcAft>
            </a:pPr>
            <a:r>
              <a:rPr lang="en-AU" dirty="0">
                <a:latin typeface="Calibri"/>
                <a:ea typeface="Calibri"/>
                <a:cs typeface="Times New Roman"/>
              </a:rPr>
              <a:t>1976 –1982: ~2000 Vietnamese ‘boat people’ + 15,000 Vietnamese refugees settled directly from refugee camps </a:t>
            </a:r>
            <a:endParaRPr lang="en-GB" dirty="0">
              <a:latin typeface="Calibri"/>
              <a:ea typeface="Calibri"/>
              <a:cs typeface="Times New Roman"/>
            </a:endParaRPr>
          </a:p>
          <a:p>
            <a:pPr>
              <a:lnSpc>
                <a:spcPct val="115000"/>
              </a:lnSpc>
              <a:spcAft>
                <a:spcPts val="1200"/>
              </a:spcAft>
            </a:pPr>
            <a:r>
              <a:rPr lang="en-AU" dirty="0">
                <a:latin typeface="Calibri"/>
                <a:ea typeface="Calibri"/>
                <a:cs typeface="Times New Roman"/>
              </a:rPr>
              <a:t>1989 –1993: ~3,000 asylum seekers, </a:t>
            </a:r>
            <a:r>
              <a:rPr lang="en-AU" dirty="0" smtClean="0">
                <a:latin typeface="Calibri"/>
                <a:ea typeface="Calibri"/>
                <a:cs typeface="Times New Roman"/>
              </a:rPr>
              <a:t/>
            </a:r>
            <a:br>
              <a:rPr lang="en-AU" dirty="0" smtClean="0">
                <a:latin typeface="Calibri"/>
                <a:ea typeface="Calibri"/>
                <a:cs typeface="Times New Roman"/>
              </a:rPr>
            </a:br>
            <a:r>
              <a:rPr lang="en-AU" dirty="0" smtClean="0">
                <a:latin typeface="Calibri"/>
                <a:ea typeface="Calibri"/>
                <a:cs typeface="Times New Roman"/>
              </a:rPr>
              <a:t>mostly </a:t>
            </a:r>
            <a:r>
              <a:rPr lang="en-AU" dirty="0">
                <a:latin typeface="Calibri"/>
                <a:ea typeface="Calibri"/>
                <a:cs typeface="Times New Roman"/>
              </a:rPr>
              <a:t>from China, Vietnam and Cambodia</a:t>
            </a:r>
            <a:endParaRPr lang="en-GB" dirty="0">
              <a:latin typeface="Calibri"/>
              <a:ea typeface="Calibri"/>
              <a:cs typeface="Times New Roman"/>
            </a:endParaRPr>
          </a:p>
          <a:p>
            <a:pPr>
              <a:lnSpc>
                <a:spcPct val="115000"/>
              </a:lnSpc>
              <a:spcAft>
                <a:spcPts val="1200"/>
              </a:spcAft>
            </a:pPr>
            <a:r>
              <a:rPr lang="en-AU" dirty="0">
                <a:latin typeface="Calibri"/>
                <a:ea typeface="Calibri"/>
                <a:cs typeface="Times New Roman"/>
              </a:rPr>
              <a:t>1999 –2001: ~12,000 from Afghanistan and Iraq </a:t>
            </a:r>
            <a:r>
              <a:rPr lang="en-AU" dirty="0" smtClean="0">
                <a:latin typeface="Calibri"/>
                <a:ea typeface="Calibri"/>
                <a:cs typeface="Times New Roman"/>
              </a:rPr>
              <a:t/>
            </a:r>
            <a:br>
              <a:rPr lang="en-AU" dirty="0" smtClean="0">
                <a:latin typeface="Calibri"/>
                <a:ea typeface="Calibri"/>
                <a:cs typeface="Times New Roman"/>
              </a:rPr>
            </a:br>
            <a:r>
              <a:rPr lang="en-AU" dirty="0" smtClean="0">
                <a:latin typeface="Calibri"/>
                <a:ea typeface="Calibri"/>
                <a:cs typeface="Times New Roman"/>
              </a:rPr>
              <a:t>(</a:t>
            </a:r>
            <a:r>
              <a:rPr lang="en-AU" dirty="0">
                <a:latin typeface="Calibri"/>
                <a:ea typeface="Calibri"/>
                <a:cs typeface="Times New Roman"/>
              </a:rPr>
              <a:t>Tampa August 2001 then Sept 11 …)</a:t>
            </a:r>
            <a:endParaRPr lang="en-GB" dirty="0">
              <a:latin typeface="Calibri"/>
              <a:ea typeface="Calibri"/>
              <a:cs typeface="Times New Roman"/>
            </a:endParaRPr>
          </a:p>
          <a:p>
            <a:pPr>
              <a:lnSpc>
                <a:spcPct val="115000"/>
              </a:lnSpc>
              <a:spcAft>
                <a:spcPts val="1200"/>
              </a:spcAft>
            </a:pPr>
            <a:r>
              <a:rPr lang="en-AU" dirty="0">
                <a:latin typeface="Calibri"/>
                <a:ea typeface="Calibri"/>
                <a:cs typeface="Times New Roman"/>
              </a:rPr>
              <a:t>2008 –present: </a:t>
            </a:r>
            <a:r>
              <a:rPr lang="en-AU" dirty="0" smtClean="0">
                <a:latin typeface="Calibri"/>
                <a:ea typeface="Calibri"/>
                <a:cs typeface="Times New Roman"/>
              </a:rPr>
              <a:t>18,000 + from Afghanistan </a:t>
            </a:r>
            <a:r>
              <a:rPr lang="en-AU" dirty="0">
                <a:latin typeface="Calibri"/>
                <a:ea typeface="Calibri"/>
                <a:cs typeface="Times New Roman"/>
              </a:rPr>
              <a:t>and Sri Lanka</a:t>
            </a:r>
            <a:endParaRPr lang="en-GB" dirty="0">
              <a:latin typeface="Calibri"/>
              <a:ea typeface="Calibri"/>
              <a:cs typeface="Times New Roman"/>
            </a:endParaRPr>
          </a:p>
          <a:p>
            <a:endParaRPr lang="en-GB" dirty="0"/>
          </a:p>
        </p:txBody>
      </p:sp>
      <p:sp>
        <p:nvSpPr>
          <p:cNvPr id="4" name="Title 3"/>
          <p:cNvSpPr>
            <a:spLocks noGrp="1"/>
          </p:cNvSpPr>
          <p:nvPr>
            <p:ph type="title"/>
          </p:nvPr>
        </p:nvSpPr>
        <p:spPr/>
        <p:txBody>
          <a:bodyPr/>
          <a:lstStyle/>
          <a:p>
            <a:r>
              <a:rPr lang="en-AU" dirty="0" smtClean="0"/>
              <a:t>In waves:</a:t>
            </a:r>
            <a:endParaRPr lang="en-GB" dirty="0"/>
          </a:p>
        </p:txBody>
      </p:sp>
    </p:spTree>
    <p:extLst>
      <p:ext uri="{BB962C8B-B14F-4D97-AF65-F5344CB8AC3E}">
        <p14:creationId xmlns:p14="http://schemas.microsoft.com/office/powerpoint/2010/main" val="350049228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Allocation of places:</a:t>
            </a:r>
            <a:endParaRPr lang="en-GB" dirty="0"/>
          </a:p>
        </p:txBody>
      </p:sp>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685800" y="1219200"/>
            <a:ext cx="8086994" cy="4648200"/>
          </a:xfrm>
        </p:spPr>
      </p:pic>
    </p:spTree>
    <p:extLst>
      <p:ext uri="{BB962C8B-B14F-4D97-AF65-F5344CB8AC3E}">
        <p14:creationId xmlns:p14="http://schemas.microsoft.com/office/powerpoint/2010/main" val="416964577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pic>
        <p:nvPicPr>
          <p:cNvPr id="5" name="Content Placeholder 4"/>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2514600" y="0"/>
            <a:ext cx="4495800" cy="6858000"/>
          </a:xfrm>
        </p:spPr>
      </p:pic>
    </p:spTree>
    <p:extLst>
      <p:ext uri="{BB962C8B-B14F-4D97-AF65-F5344CB8AC3E}">
        <p14:creationId xmlns:p14="http://schemas.microsoft.com/office/powerpoint/2010/main" val="55388262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WHO ARE WE?</a:t>
            </a:r>
            <a:endParaRPr lang="en-GB" dirty="0"/>
          </a:p>
        </p:txBody>
      </p:sp>
      <p:sp>
        <p:nvSpPr>
          <p:cNvPr id="3" name="Content Placeholder 2"/>
          <p:cNvSpPr>
            <a:spLocks noGrp="1"/>
          </p:cNvSpPr>
          <p:nvPr>
            <p:ph idx="1"/>
          </p:nvPr>
        </p:nvSpPr>
        <p:spPr>
          <a:xfrm>
            <a:off x="533400" y="914400"/>
            <a:ext cx="8077200" cy="4267200"/>
          </a:xfrm>
        </p:spPr>
        <p:txBody>
          <a:bodyPr>
            <a:normAutofit fontScale="92500"/>
          </a:bodyPr>
          <a:lstStyle/>
          <a:p>
            <a:endParaRPr lang="en-AU" sz="2400" dirty="0" smtClean="0"/>
          </a:p>
          <a:p>
            <a:r>
              <a:rPr lang="en-AU" sz="2400" dirty="0" smtClean="0"/>
              <a:t>Recent study (585 responses to survey of 3,000; skewed toward older adults, av. 58 </a:t>
            </a:r>
            <a:r>
              <a:rPr lang="en-AU" sz="2400" dirty="0" err="1" smtClean="0"/>
              <a:t>yo</a:t>
            </a:r>
            <a:r>
              <a:rPr lang="en-AU" sz="2400" dirty="0" smtClean="0"/>
              <a:t>; 72% born in Australia: </a:t>
            </a:r>
            <a:endParaRPr lang="en-GB" sz="2400" dirty="0" smtClean="0"/>
          </a:p>
          <a:p>
            <a:r>
              <a:rPr lang="en-AU" sz="2400" dirty="0" smtClean="0"/>
              <a:t>Attitudes on how asylum seekers should be treated on arrival:</a:t>
            </a:r>
            <a:br>
              <a:rPr lang="en-AU" sz="2400" dirty="0" smtClean="0"/>
            </a:br>
            <a:r>
              <a:rPr lang="en-AU" sz="2400" dirty="0" smtClean="0"/>
              <a:t>1) With caution, but respect (n = 207); </a:t>
            </a:r>
            <a:br>
              <a:rPr lang="en-AU" sz="2400" dirty="0" smtClean="0"/>
            </a:br>
            <a:r>
              <a:rPr lang="en-AU" sz="2400" dirty="0" smtClean="0"/>
              <a:t>2) With humanitarian values (n = 161); or </a:t>
            </a:r>
            <a:br>
              <a:rPr lang="en-AU" sz="2400" dirty="0" smtClean="0"/>
            </a:br>
            <a:r>
              <a:rPr lang="en-AU" sz="2400" dirty="0" smtClean="0"/>
              <a:t>3) That they should be ‘sent back’ (n = 158). </a:t>
            </a:r>
            <a:endParaRPr lang="en-GB" sz="2400" dirty="0" smtClean="0"/>
          </a:p>
          <a:p>
            <a:r>
              <a:rPr lang="en-GB" sz="2400" dirty="0" smtClean="0"/>
              <a:t>	… e.g. of 3):</a:t>
            </a:r>
            <a:br>
              <a:rPr lang="en-GB" sz="2400" dirty="0" smtClean="0"/>
            </a:br>
            <a:r>
              <a:rPr lang="en-GB" sz="2400" dirty="0" smtClean="0"/>
              <a:t>‘Turn the boat around and tell them to go back to where they come from—should they fail to respond—fire shots across the bow—should they fail to respond fire shoot at the ship.’ </a:t>
            </a:r>
          </a:p>
          <a:p>
            <a:endParaRPr lang="en-AU" dirty="0"/>
          </a:p>
          <a:p>
            <a:endParaRPr lang="en-GB" dirty="0"/>
          </a:p>
          <a:p>
            <a:endParaRPr lang="en-GB" dirty="0"/>
          </a:p>
        </p:txBody>
      </p:sp>
    </p:spTree>
    <p:extLst>
      <p:ext uri="{BB962C8B-B14F-4D97-AF65-F5344CB8AC3E}">
        <p14:creationId xmlns:p14="http://schemas.microsoft.com/office/powerpoint/2010/main" val="21809373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sz="half" idx="1"/>
          </p:nvPr>
        </p:nvSpPr>
        <p:spPr>
          <a:xfrm>
            <a:off x="822960" y="1097280"/>
            <a:ext cx="3368040" cy="4770120"/>
          </a:xfrm>
        </p:spPr>
        <p:txBody>
          <a:bodyPr>
            <a:normAutofit/>
          </a:bodyPr>
          <a:lstStyle/>
          <a:p>
            <a:r>
              <a:rPr lang="en-AU" dirty="0" smtClean="0"/>
              <a:t>‘Let </a:t>
            </a:r>
            <a:r>
              <a:rPr lang="en-AU" dirty="0"/>
              <a:t>them </a:t>
            </a:r>
            <a:r>
              <a:rPr lang="en-AU" dirty="0" smtClean="0"/>
              <a:t>come’</a:t>
            </a:r>
            <a:endParaRPr lang="en-GB" dirty="0"/>
          </a:p>
          <a:p>
            <a:r>
              <a:rPr lang="en-AU" dirty="0"/>
              <a:t>human rights</a:t>
            </a:r>
            <a:endParaRPr lang="en-GB" dirty="0"/>
          </a:p>
          <a:p>
            <a:r>
              <a:rPr lang="en-AU" dirty="0"/>
              <a:t>compassion</a:t>
            </a:r>
            <a:endParaRPr lang="en-GB" dirty="0"/>
          </a:p>
          <a:p>
            <a:pPr marL="0" indent="0"/>
            <a:r>
              <a:rPr lang="en-AU" dirty="0" smtClean="0"/>
              <a:t>‘asylum seekers’ ‘refugees’</a:t>
            </a:r>
            <a:br>
              <a:rPr lang="en-AU" dirty="0" smtClean="0"/>
            </a:br>
            <a:r>
              <a:rPr lang="en-AU" sz="3200" dirty="0" smtClean="0"/>
              <a:t/>
            </a:r>
            <a:br>
              <a:rPr lang="en-AU" sz="3200" dirty="0" smtClean="0"/>
            </a:br>
            <a:endParaRPr lang="en-GB" dirty="0"/>
          </a:p>
          <a:p>
            <a:r>
              <a:rPr lang="en-AU" dirty="0"/>
              <a:t>Greens</a:t>
            </a:r>
            <a:endParaRPr lang="en-GB" dirty="0"/>
          </a:p>
          <a:p>
            <a:r>
              <a:rPr lang="en-AU" dirty="0"/>
              <a:t>Fairfax/ABC</a:t>
            </a:r>
            <a:endParaRPr lang="en-GB" dirty="0"/>
          </a:p>
          <a:p>
            <a:endParaRPr lang="en-GB" dirty="0"/>
          </a:p>
        </p:txBody>
      </p:sp>
      <p:sp>
        <p:nvSpPr>
          <p:cNvPr id="6" name="Content Placeholder 5"/>
          <p:cNvSpPr>
            <a:spLocks noGrp="1"/>
          </p:cNvSpPr>
          <p:nvPr>
            <p:ph sz="half" idx="2"/>
          </p:nvPr>
        </p:nvSpPr>
        <p:spPr>
          <a:xfrm>
            <a:off x="4953000" y="990600"/>
            <a:ext cx="3962400" cy="4876800"/>
          </a:xfrm>
        </p:spPr>
        <p:txBody>
          <a:bodyPr>
            <a:normAutofit/>
          </a:bodyPr>
          <a:lstStyle/>
          <a:p>
            <a:r>
              <a:rPr lang="en-AU" dirty="0" smtClean="0"/>
              <a:t>‘Turn </a:t>
            </a:r>
            <a:r>
              <a:rPr lang="en-AU" dirty="0"/>
              <a:t>them </a:t>
            </a:r>
            <a:r>
              <a:rPr lang="en-AU" dirty="0" smtClean="0"/>
              <a:t>back’</a:t>
            </a:r>
            <a:endParaRPr lang="en-GB" dirty="0"/>
          </a:p>
          <a:p>
            <a:r>
              <a:rPr lang="en-AU" dirty="0"/>
              <a:t>border protection</a:t>
            </a:r>
            <a:endParaRPr lang="en-GB" dirty="0"/>
          </a:p>
          <a:p>
            <a:r>
              <a:rPr lang="en-AU" dirty="0"/>
              <a:t>security</a:t>
            </a:r>
            <a:endParaRPr lang="en-GB" dirty="0"/>
          </a:p>
          <a:p>
            <a:pPr marL="0" indent="0"/>
            <a:r>
              <a:rPr lang="en-AU" dirty="0" smtClean="0"/>
              <a:t>‘illegal </a:t>
            </a:r>
            <a:r>
              <a:rPr lang="en-AU" dirty="0"/>
              <a:t>immigrants</a:t>
            </a:r>
            <a:r>
              <a:rPr lang="en-AU" dirty="0" smtClean="0"/>
              <a:t>,’ ‘queue jumpers’ </a:t>
            </a:r>
            <a:br>
              <a:rPr lang="en-AU" dirty="0" smtClean="0"/>
            </a:br>
            <a:r>
              <a:rPr lang="en-AU" sz="2000" i="1" dirty="0" smtClean="0"/>
              <a:t>Act</a:t>
            </a:r>
            <a:r>
              <a:rPr lang="en-AU" sz="2000" i="1" dirty="0"/>
              <a:t>: </a:t>
            </a:r>
            <a:r>
              <a:rPr lang="en-AU" sz="2000" i="1" dirty="0" smtClean="0"/>
              <a:t/>
            </a:r>
            <a:br>
              <a:rPr lang="en-AU" sz="2000" i="1" dirty="0" smtClean="0"/>
            </a:br>
            <a:r>
              <a:rPr lang="en-AU" sz="2000" i="1" dirty="0" smtClean="0"/>
              <a:t>‘unauthorized </a:t>
            </a:r>
            <a:r>
              <a:rPr lang="en-AU" sz="2000" i="1" dirty="0"/>
              <a:t>maritime </a:t>
            </a:r>
            <a:r>
              <a:rPr lang="en-AU" sz="2000" i="1" dirty="0" smtClean="0"/>
              <a:t>arrivals’</a:t>
            </a:r>
            <a:r>
              <a:rPr lang="en-AU" dirty="0" smtClean="0"/>
              <a:t/>
            </a:r>
            <a:br>
              <a:rPr lang="en-AU" dirty="0" smtClean="0"/>
            </a:br>
            <a:endParaRPr lang="en-AU" dirty="0" smtClean="0"/>
          </a:p>
          <a:p>
            <a:pPr marL="0" indent="0"/>
            <a:r>
              <a:rPr lang="en-AU" dirty="0" smtClean="0"/>
              <a:t>Liberal/NP</a:t>
            </a:r>
            <a:r>
              <a:rPr lang="en-AU" dirty="0"/>
              <a:t> </a:t>
            </a:r>
            <a:endParaRPr lang="en-GB" dirty="0"/>
          </a:p>
          <a:p>
            <a:r>
              <a:rPr lang="en-AU" dirty="0" err="1"/>
              <a:t>NewsCorp</a:t>
            </a:r>
            <a:endParaRPr lang="en-GB" dirty="0"/>
          </a:p>
        </p:txBody>
      </p:sp>
      <p:sp>
        <p:nvSpPr>
          <p:cNvPr id="4" name="Title 3"/>
          <p:cNvSpPr>
            <a:spLocks noGrp="1"/>
          </p:cNvSpPr>
          <p:nvPr>
            <p:ph type="title"/>
          </p:nvPr>
        </p:nvSpPr>
        <p:spPr/>
        <p:txBody>
          <a:bodyPr/>
          <a:lstStyle/>
          <a:p>
            <a:pPr algn="ctr"/>
            <a:r>
              <a:rPr lang="en-AU" dirty="0" smtClean="0"/>
              <a:t>‘left’			vs.	           ‘right’:</a:t>
            </a:r>
            <a:endParaRPr lang="en-GB" dirty="0"/>
          </a:p>
        </p:txBody>
      </p:sp>
    </p:spTree>
    <p:extLst>
      <p:ext uri="{BB962C8B-B14F-4D97-AF65-F5344CB8AC3E}">
        <p14:creationId xmlns:p14="http://schemas.microsoft.com/office/powerpoint/2010/main" val="40999560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6">
                                            <p:txEl>
                                              <p:pRg st="4" end="4"/>
                                            </p:txEl>
                                          </p:spTgt>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5">
                                            <p:txEl>
                                              <p:pRg st="5" end="5"/>
                                            </p:txEl>
                                          </p:spTgt>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6">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uiExpand="1" build="p"/>
      <p:bldP spid="6" grpId="0" uiExpand="1" build="p"/>
    </p:bld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Angles">
  <a:themeElements>
    <a:clrScheme name="Angles">
      <a:dk1>
        <a:srgbClr val="000000"/>
      </a:dk1>
      <a:lt1>
        <a:srgbClr val="FFFFFF"/>
      </a:lt1>
      <a:dk2>
        <a:srgbClr val="434342"/>
      </a:dk2>
      <a:lt2>
        <a:srgbClr val="CDD7D9"/>
      </a:lt2>
      <a:accent1>
        <a:srgbClr val="797B7E"/>
      </a:accent1>
      <a:accent2>
        <a:srgbClr val="F96A1B"/>
      </a:accent2>
      <a:accent3>
        <a:srgbClr val="08A1D9"/>
      </a:accent3>
      <a:accent4>
        <a:srgbClr val="7C984A"/>
      </a:accent4>
      <a:accent5>
        <a:srgbClr val="C2AD8D"/>
      </a:accent5>
      <a:accent6>
        <a:srgbClr val="506E94"/>
      </a:accent6>
      <a:hlink>
        <a:srgbClr val="5F5F5F"/>
      </a:hlink>
      <a:folHlink>
        <a:srgbClr val="969696"/>
      </a:folHlink>
    </a:clrScheme>
    <a:fontScheme name="Angles">
      <a:majorFont>
        <a:latin typeface="Franklin Gothic Medium"/>
        <a:ea typeface=""/>
        <a:cs typeface=""/>
        <a:font script="Jpan" typeface="HG創英角ｺﾞｼｯｸUB"/>
        <a:font script="Hang" typeface="돋움"/>
        <a:font script="Hans" typeface="微软雅黑"/>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Franklin Gothic Book"/>
        <a:ea typeface=""/>
        <a:cs typeface=""/>
        <a:font script="Jpan" typeface="ＭＳ Ｐゴシック"/>
        <a:font script="Hang" typeface="맑은 고딕"/>
        <a:font script="Hans" typeface="隶书"/>
        <a:font script="Hant" typeface="新細明體"/>
        <a:font script="Arab" typeface="Arial"/>
        <a:font script="Hebr" typeface="Arial"/>
        <a:font script="Thai" typeface="Cord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Angl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blipFill rotWithShape="1">
          <a:blip xmlns:r="http://schemas.openxmlformats.org/officeDocument/2006/relationships" r:embed="rId1">
            <a:duotone>
              <a:schemeClr val="phClr">
                <a:tint val="90000"/>
                <a:shade val="85000"/>
              </a:schemeClr>
              <a:schemeClr val="phClr">
                <a:tint val="95000"/>
                <a:shade val="99000"/>
              </a:schemeClr>
            </a:duotone>
          </a:blip>
          <a:tile tx="0" ty="0" sx="100000" sy="100000" flip="none" algn="tl"/>
        </a:blipFill>
        <a:blipFill rotWithShape="1">
          <a:blip xmlns:r="http://schemas.openxmlformats.org/officeDocument/2006/relationships" r:embed="rId2">
            <a:duotone>
              <a:schemeClr val="phClr">
                <a:tint val="93000"/>
                <a:shade val="85000"/>
              </a:schemeClr>
              <a:schemeClr val="phClr">
                <a:tint val="96000"/>
                <a:shade val="99000"/>
              </a:schemeClr>
            </a:duotone>
          </a:blip>
          <a:tile tx="0" ty="0" sx="90000" sy="9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Angles</Template>
  <TotalTime>2226</TotalTime>
  <Words>627</Words>
  <Application>Microsoft Office PowerPoint</Application>
  <PresentationFormat>On-screen Show (4:3)</PresentationFormat>
  <Paragraphs>126</Paragraphs>
  <Slides>26</Slides>
  <Notes>6</Notes>
  <HiddenSlides>0</HiddenSlides>
  <MMClips>0</MMClips>
  <ScaleCrop>false</ScaleCrop>
  <HeadingPairs>
    <vt:vector size="4" baseType="variant">
      <vt:variant>
        <vt:lpstr>Theme</vt:lpstr>
      </vt:variant>
      <vt:variant>
        <vt:i4>1</vt:i4>
      </vt:variant>
      <vt:variant>
        <vt:lpstr>Slide Titles</vt:lpstr>
      </vt:variant>
      <vt:variant>
        <vt:i4>26</vt:i4>
      </vt:variant>
    </vt:vector>
  </HeadingPairs>
  <TitlesOfParts>
    <vt:vector size="27" baseType="lpstr">
      <vt:lpstr>Angles</vt:lpstr>
      <vt:lpstr>PowerPoint Presentation</vt:lpstr>
      <vt:lpstr>Who are they?</vt:lpstr>
      <vt:lpstr>PowerPoint Presentation</vt:lpstr>
      <vt:lpstr>PowerPoint Presentation</vt:lpstr>
      <vt:lpstr>In waves:</vt:lpstr>
      <vt:lpstr>Allocation of places:</vt:lpstr>
      <vt:lpstr>PowerPoint Presentation</vt:lpstr>
      <vt:lpstr>WHO ARE WE?</vt:lpstr>
      <vt:lpstr>‘left’   vs.            ‘right’:</vt:lpstr>
      <vt:lpstr>PowerPoint Presentation</vt:lpstr>
      <vt:lpstr>Expert panel:</vt:lpstr>
      <vt:lpstr>PowerPoint Presentation</vt:lpstr>
      <vt:lpstr>CHRISTIAN RESPONSE (PART 1):</vt:lpstr>
      <vt:lpstr>UNHCR JAKARTA</vt:lpstr>
      <vt:lpstr>     Excision and regional processing </vt:lpstr>
      <vt:lpstr>nauru</vt:lpstr>
      <vt:lpstr>NAURU: panel EXPECTS/REQUIRES -- </vt:lpstr>
      <vt:lpstr>NAURU: MINISTER BOWEN REPORTS --</vt:lpstr>
      <vt:lpstr>     toward a Christian response (part 2):</vt:lpstr>
      <vt:lpstr>PowerPoint Presentation</vt:lpstr>
      <vt:lpstr>PowerPoint Presentation</vt:lpstr>
      <vt:lpstr>PowerPoint Presentation</vt:lpstr>
      <vt:lpstr>PowerPoint Presentation</vt:lpstr>
      <vt:lpstr>PowerPoint Presentation</vt:lpstr>
      <vt:lpstr>A conservative response for Christians</vt:lpstr>
      <vt:lpstr>A more radical response</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Andrew Cameron</dc:creator>
  <cp:lastModifiedBy>Andrew Cameron</cp:lastModifiedBy>
  <cp:revision>43</cp:revision>
  <dcterms:created xsi:type="dcterms:W3CDTF">2006-08-16T00:00:00Z</dcterms:created>
  <dcterms:modified xsi:type="dcterms:W3CDTF">2012-11-20T08:36:45Z</dcterms:modified>
</cp:coreProperties>
</file>